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321" r:id="rId2"/>
    <p:sldId id="339" r:id="rId3"/>
    <p:sldId id="322" r:id="rId4"/>
    <p:sldId id="313" r:id="rId5"/>
    <p:sldId id="323" r:id="rId6"/>
    <p:sldId id="329" r:id="rId7"/>
    <p:sldId id="263" r:id="rId8"/>
    <p:sldId id="340" r:id="rId9"/>
    <p:sldId id="324" r:id="rId10"/>
    <p:sldId id="326" r:id="rId11"/>
    <p:sldId id="325" r:id="rId12"/>
    <p:sldId id="269" r:id="rId13"/>
    <p:sldId id="328" r:id="rId14"/>
    <p:sldId id="270" r:id="rId15"/>
    <p:sldId id="315" r:id="rId16"/>
    <p:sldId id="278" r:id="rId17"/>
    <p:sldId id="309" r:id="rId18"/>
    <p:sldId id="310" r:id="rId19"/>
    <p:sldId id="311" r:id="rId20"/>
    <p:sldId id="343" r:id="rId21"/>
    <p:sldId id="332" r:id="rId22"/>
    <p:sldId id="331" r:id="rId23"/>
    <p:sldId id="333" r:id="rId24"/>
    <p:sldId id="334" r:id="rId25"/>
    <p:sldId id="335" r:id="rId26"/>
    <p:sldId id="279" r:id="rId27"/>
    <p:sldId id="318" r:id="rId28"/>
    <p:sldId id="337" r:id="rId29"/>
    <p:sldId id="344" r:id="rId30"/>
    <p:sldId id="336" r:id="rId31"/>
    <p:sldId id="338" r:id="rId32"/>
    <p:sldId id="330" r:id="rId33"/>
    <p:sldId id="34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p15:clr>
            <a:srgbClr val="A4A3A4"/>
          </p15:clr>
        </p15:guide>
        <p15:guide id="2" pos="55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a:srgbClr val="595959"/>
    <a:srgbClr val="0062AC"/>
    <a:srgbClr val="4B4E61"/>
    <a:srgbClr val="767171"/>
    <a:srgbClr val="7F7F7F"/>
    <a:srgbClr val="019ED5"/>
    <a:srgbClr val="0070C0"/>
    <a:srgbClr val="F2F2F2"/>
    <a:srgbClr val="DE28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72666" autoAdjust="0"/>
  </p:normalViewPr>
  <p:slideViewPr>
    <p:cSldViewPr snapToGrid="0">
      <p:cViewPr varScale="1">
        <p:scale>
          <a:sx n="59" d="100"/>
          <a:sy n="59" d="100"/>
        </p:scale>
        <p:origin x="45" y="87"/>
      </p:cViewPr>
      <p:guideLst>
        <p:guide orient="horz" pos="1049"/>
        <p:guide pos="5541"/>
      </p:guideLst>
    </p:cSldViewPr>
  </p:slideViewPr>
  <p:notesTextViewPr>
    <p:cViewPr>
      <p:scale>
        <a:sx n="100" d="100"/>
        <a:sy n="10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2020/5/22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4800" kern="1200" dirty="0" smtClean="0">
                <a:solidFill>
                  <a:schemeClr val="tx1"/>
                </a:solidFill>
                <a:effectLst/>
                <a:latin typeface="+mn-lt"/>
                <a:ea typeface="+mn-ea"/>
                <a:cs typeface="+mn-cs"/>
              </a:rPr>
              <a:t>各位评审老师，</a:t>
            </a:r>
            <a:r>
              <a:rPr lang="zh-CN" altLang="en-US" sz="4800" kern="1200" dirty="0" smtClean="0">
                <a:solidFill>
                  <a:schemeClr val="tx1"/>
                </a:solidFill>
                <a:effectLst/>
                <a:latin typeface="+mn-lt"/>
                <a:ea typeface="+mn-ea"/>
                <a:cs typeface="+mn-cs"/>
              </a:rPr>
              <a:t>上午</a:t>
            </a:r>
            <a:r>
              <a:rPr lang="zh-CN" altLang="zh-CN" sz="4800" kern="1200" dirty="0" smtClean="0">
                <a:solidFill>
                  <a:schemeClr val="tx1"/>
                </a:solidFill>
                <a:effectLst/>
                <a:latin typeface="+mn-lt"/>
                <a:ea typeface="+mn-ea"/>
                <a:cs typeface="+mn-cs"/>
              </a:rPr>
              <a:t>好，我的答辩题目</a:t>
            </a:r>
            <a:r>
              <a:rPr lang="zh-CN" altLang="en-US" sz="4800" kern="1200" dirty="0" smtClean="0">
                <a:solidFill>
                  <a:schemeClr val="tx1"/>
                </a:solidFill>
                <a:effectLst/>
                <a:latin typeface="+mn-lt"/>
                <a:ea typeface="+mn-ea"/>
                <a:cs typeface="+mn-cs"/>
              </a:rPr>
              <a:t>是</a:t>
            </a:r>
            <a:r>
              <a:rPr lang="en-US" altLang="zh-CN" sz="4800" kern="1200" dirty="0" smtClean="0">
                <a:solidFill>
                  <a:schemeClr val="tx1"/>
                </a:solidFill>
                <a:effectLst/>
                <a:latin typeface="+mn-lt"/>
                <a:ea typeface="+mn-ea"/>
                <a:cs typeface="+mn-cs"/>
              </a:rPr>
              <a:t>《</a:t>
            </a:r>
            <a:r>
              <a:rPr lang="zh-CN" altLang="zh-CN" sz="4800" kern="1200" dirty="0" smtClean="0">
                <a:solidFill>
                  <a:schemeClr val="tx1"/>
                </a:solidFill>
                <a:latin typeface="+mn-ea"/>
                <a:ea typeface="+mn-ea"/>
                <a:cs typeface="+mn-cs"/>
              </a:rPr>
              <a:t>基于蜂窝移动信号的计算机辅助健身计数与识别</a:t>
            </a:r>
            <a:r>
              <a:rPr lang="zh-CN" altLang="en-US" sz="4800" kern="1200" dirty="0" smtClean="0">
                <a:solidFill>
                  <a:schemeClr val="tx1"/>
                </a:solidFill>
                <a:latin typeface="+mn-ea"/>
                <a:ea typeface="+mn-ea"/>
                <a:cs typeface="+mn-cs"/>
              </a:rPr>
              <a:t>研究</a:t>
            </a:r>
            <a:r>
              <a:rPr lang="en-US" altLang="zh-CN" sz="48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8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为了解释这两个问题，首先从反射理论分析入手</a:t>
                </a:r>
                <a:endParaRPr lang="en-US" altLang="zh-CN" sz="1200"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通过</a:t>
                </a:r>
                <a:r>
                  <a:rPr lang="zh-CN" altLang="en-US" sz="1200" kern="1200" dirty="0" smtClean="0">
                    <a:solidFill>
                      <a:schemeClr val="tx1"/>
                    </a:solidFill>
                    <a:effectLst/>
                    <a:latin typeface="+mn-lt"/>
                    <a:ea typeface="+mn-ea"/>
                    <a:cs typeface="+mn-cs"/>
                  </a:rPr>
                  <a:t>公式推导，</a:t>
                </a:r>
                <a:r>
                  <a:rPr lang="zh-CN" altLang="zh-CN" sz="1200" kern="1200" dirty="0" smtClean="0">
                    <a:solidFill>
                      <a:schemeClr val="tx1"/>
                    </a:solidFill>
                    <a:effectLst/>
                    <a:latin typeface="+mn-lt"/>
                    <a:ea typeface="+mn-ea"/>
                    <a:cs typeface="+mn-cs"/>
                  </a:rPr>
                  <a:t>总</a:t>
                </a:r>
                <a14:m>
                  <m:oMath xmlns:m="http://schemas.openxmlformats.org/officeDocument/2006/math">
                    <m:r>
                      <a:rPr lang="zh-CN" altLang="en-US" sz="1200" i="1" kern="1200" dirty="0" smtClean="0">
                        <a:solidFill>
                          <a:schemeClr val="tx1"/>
                        </a:solidFill>
                        <a:effectLst/>
                        <a:latin typeface="Cambria Math" panose="02040503050406030204" pitchFamily="18" charset="0"/>
                        <a:ea typeface="+mn-ea"/>
                        <a:cs typeface="+mn-cs"/>
                      </a:rPr>
                      <m:t>信道频率响应</m:t>
                    </m:r>
                  </m:oMath>
                </a14:m>
                <a:r>
                  <a:rPr lang="zh-CN" altLang="en-US" sz="1200" kern="1200" dirty="0" smtClean="0">
                    <a:solidFill>
                      <a:schemeClr val="tx1"/>
                    </a:solidFill>
                    <a:effectLst/>
                    <a:latin typeface="+mn-lt"/>
                    <a:ea typeface="+mn-ea"/>
                    <a:cs typeface="+mn-cs"/>
                  </a:rPr>
                  <a:t>的绝对值</a:t>
                </a:r>
                <a:r>
                  <a:rPr lang="zh-CN" altLang="zh-CN" sz="1200" kern="1200" dirty="0" smtClean="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恒定偏移和一组正弦波的总和，其中正弦波的频率是路径长度变化速度的函数</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一方面</a:t>
                </a:r>
                <a:r>
                  <a:rPr lang="en-US" altLang="zh-CN" sz="1200" kern="1200" dirty="0" smtClean="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信号的</a:t>
                </a:r>
                <a:r>
                  <a:rPr lang="zh-CN" altLang="zh-CN" sz="1200" kern="1200" dirty="0" smtClean="0">
                    <a:solidFill>
                      <a:schemeClr val="tx1"/>
                    </a:solidFill>
                    <a:effectLst/>
                    <a:latin typeface="+mn-lt"/>
                    <a:ea typeface="+mn-ea"/>
                    <a:cs typeface="+mn-cs"/>
                  </a:rPr>
                  <a:t>波长近似</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33cm</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且</a:t>
                </a:r>
                <a:r>
                  <a:rPr lang="zh-CN" altLang="zh-CN" sz="1200" kern="1200" dirty="0" smtClean="0">
                    <a:solidFill>
                      <a:schemeClr val="tx1"/>
                    </a:solidFill>
                    <a:effectLst/>
                    <a:latin typeface="+mn-lt"/>
                    <a:ea typeface="+mn-ea"/>
                    <a:cs typeface="+mn-cs"/>
                  </a:rPr>
                  <a:t>本文</a:t>
                </a:r>
                <a:r>
                  <a:rPr lang="zh-CN" altLang="zh-CN" sz="1200" kern="1200" dirty="0" smtClean="0">
                    <a:solidFill>
                      <a:schemeClr val="tx1"/>
                    </a:solidFill>
                    <a:effectLst/>
                    <a:latin typeface="+mn-lt"/>
                    <a:ea typeface="+mn-ea"/>
                    <a:cs typeface="+mn-cs"/>
                  </a:rPr>
                  <a:t>的原地运动健身运动在</a:t>
                </a:r>
                <a:r>
                  <a:rPr lang="zh-CN" altLang="zh-CN" sz="1200" kern="1200" dirty="0">
                    <a:solidFill>
                      <a:schemeClr val="tx1"/>
                    </a:solidFill>
                    <a:effectLst/>
                    <a:latin typeface="+mn-lt"/>
                    <a:ea typeface="+mn-ea"/>
                    <a:cs typeface="+mn-cs"/>
                  </a:rPr>
                  <a:t>水平方向上的速度分量是很小的</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a:t>
                </a:r>
                <a:r>
                  <a:rPr lang="en-US" altLang="zh-CN" sz="1200" kern="1200" dirty="0" smtClean="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信源</a:t>
                </a:r>
                <a:r>
                  <a:rPr lang="zh-CN" altLang="zh-CN" sz="1200" kern="1200" dirty="0" smtClean="0">
                    <a:solidFill>
                      <a:schemeClr val="tx1"/>
                    </a:solidFill>
                    <a:effectLst/>
                    <a:latin typeface="+mn-lt"/>
                    <a:ea typeface="+mn-ea"/>
                    <a:cs typeface="+mn-cs"/>
                  </a:rPr>
                  <a:t>到接收</a:t>
                </a:r>
                <a:r>
                  <a:rPr lang="zh-CN" altLang="zh-CN" sz="1200" kern="1200" dirty="0">
                    <a:solidFill>
                      <a:schemeClr val="tx1"/>
                    </a:solidFill>
                    <a:effectLst/>
                    <a:latin typeface="+mn-lt"/>
                    <a:ea typeface="+mn-ea"/>
                    <a:cs typeface="+mn-cs"/>
                  </a:rPr>
                  <a:t>设备的距离十分遥远</a:t>
                </a:r>
                <a:r>
                  <a:rPr lang="zh-CN" altLang="zh-CN" sz="1200" kern="1200" dirty="0" smtClean="0">
                    <a:solidFill>
                      <a:schemeClr val="tx1"/>
                    </a:solidFill>
                    <a:effectLst/>
                    <a:latin typeface="+mn-lt"/>
                    <a:ea typeface="+mn-ea"/>
                    <a:cs typeface="+mn-cs"/>
                  </a:rPr>
                  <a:t>，人体</a:t>
                </a:r>
                <a:r>
                  <a:rPr lang="zh-CN" altLang="zh-CN" sz="1200" kern="1200" dirty="0">
                    <a:solidFill>
                      <a:schemeClr val="tx1"/>
                    </a:solidFill>
                    <a:effectLst/>
                    <a:latin typeface="+mn-lt"/>
                    <a:ea typeface="+mn-ea"/>
                    <a:cs typeface="+mn-cs"/>
                  </a:rPr>
                  <a:t>运动所带来的路径变化可以忽略不计，导致其产生的频率改变十分</a:t>
                </a:r>
                <a:r>
                  <a:rPr lang="zh-CN" altLang="zh-CN" sz="1200" kern="1200" dirty="0" smtClean="0">
                    <a:solidFill>
                      <a:schemeClr val="tx1"/>
                    </a:solidFill>
                    <a:effectLst/>
                    <a:latin typeface="+mn-lt"/>
                    <a:ea typeface="+mn-ea"/>
                    <a:cs typeface="+mn-cs"/>
                  </a:rPr>
                  <a:t>微小。</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得到关键结论：人体运动速度的提升对于信号频率成分没有显著影响</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所以人体运动造成的反射路径长度改变，是无法解释之前在频谱图中的低频影响的</a:t>
                </a:r>
                <a:endParaRPr lang="en-US" altLang="zh-CN" sz="120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CFR</a:t>
                </a:r>
                <a:r>
                  <a:rPr lang="zh-CN" altLang="zh-CN" sz="1200" kern="1200" dirty="0" smtClean="0">
                    <a:solidFill>
                      <a:schemeClr val="tx1"/>
                    </a:solidFill>
                    <a:effectLst/>
                    <a:latin typeface="+mn-lt"/>
                    <a:ea typeface="+mn-ea"/>
                    <a:cs typeface="+mn-cs"/>
                  </a:rPr>
                  <a:t>表示为动态</a:t>
                </a:r>
                <a:r>
                  <a:rPr lang="en-US" altLang="zh-CN" sz="1200" kern="1200" dirty="0" smtClean="0">
                    <a:solidFill>
                      <a:schemeClr val="tx1"/>
                    </a:solidFill>
                    <a:effectLst/>
                    <a:latin typeface="+mn-lt"/>
                    <a:ea typeface="+mn-ea"/>
                    <a:cs typeface="+mn-cs"/>
                  </a:rPr>
                  <a:t>CFR</a:t>
                </a:r>
                <a:r>
                  <a:rPr lang="zh-CN" altLang="zh-CN" sz="1200" kern="1200" dirty="0" smtClean="0">
                    <a:solidFill>
                      <a:schemeClr val="tx1"/>
                    </a:solidFill>
                    <a:effectLst/>
                    <a:latin typeface="+mn-lt"/>
                    <a:ea typeface="+mn-ea"/>
                    <a:cs typeface="+mn-cs"/>
                  </a:rPr>
                  <a:t>和静态</a:t>
                </a:r>
                <a:r>
                  <a:rPr lang="en-US" altLang="zh-CN" sz="1200" kern="1200" dirty="0" smtClean="0">
                    <a:solidFill>
                      <a:schemeClr val="tx1"/>
                    </a:solidFill>
                    <a:effectLst/>
                    <a:latin typeface="+mn-lt"/>
                    <a:ea typeface="+mn-ea"/>
                    <a:cs typeface="+mn-cs"/>
                  </a:rPr>
                  <a:t>CFR</a:t>
                </a:r>
                <a:r>
                  <a:rPr lang="zh-CN" altLang="zh-CN" sz="1200" kern="1200" dirty="0" smtClean="0">
                    <a:solidFill>
                      <a:schemeClr val="tx1"/>
                    </a:solidFill>
                    <a:effectLst/>
                    <a:latin typeface="+mn-lt"/>
                    <a:ea typeface="+mn-ea"/>
                    <a:cs typeface="+mn-cs"/>
                  </a:rPr>
                  <a:t>的总和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在复平面当中，一方面，动态分量</a:t>
                </a:r>
                <a:r>
                  <a:rPr lang="en-US" altLang="zh-CN" sz="1200" i="0" kern="1200">
                    <a:solidFill>
                      <a:schemeClr val="tx1"/>
                    </a:solidFill>
                    <a:effectLst/>
                    <a:latin typeface="+mn-lt"/>
                    <a:ea typeface="+mn-ea"/>
                    <a:cs typeface="+mn-cs"/>
                  </a:rPr>
                  <a:t>𝐻</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𝑑</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𝑓,𝑡)</a:t>
                </a:r>
                <a:r>
                  <a:rPr lang="zh-CN" altLang="zh-CN" sz="1200" kern="1200" dirty="0">
                    <a:solidFill>
                      <a:schemeClr val="tx1"/>
                    </a:solidFill>
                    <a:effectLst/>
                    <a:latin typeface="+mn-lt"/>
                    <a:ea typeface="+mn-ea"/>
                    <a:cs typeface="+mn-cs"/>
                  </a:rPr>
                  <a:t>是具有时变相位和幅值的矢量的叠加</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另一方面</a:t>
                </a:r>
                <a:r>
                  <a:rPr lang="zh-CN" altLang="zh-CN" sz="1200" kern="1200" dirty="0">
                    <a:solidFill>
                      <a:schemeClr val="tx1"/>
                    </a:solidFill>
                    <a:effectLst/>
                    <a:latin typeface="+mn-lt"/>
                    <a:ea typeface="+mn-ea"/>
                    <a:cs typeface="+mn-cs"/>
                  </a:rPr>
                  <a:t>，静态分量</a:t>
                </a:r>
                <a:r>
                  <a:rPr lang="en-US" altLang="zh-CN" sz="1200" i="0" kern="1200">
                    <a:solidFill>
                      <a:schemeClr val="tx1"/>
                    </a:solidFill>
                    <a:effectLst/>
                    <a:latin typeface="+mn-lt"/>
                    <a:ea typeface="+mn-ea"/>
                    <a:cs typeface="+mn-cs"/>
                  </a:rPr>
                  <a:t>𝐻</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a:t>
                </a:r>
                <a:r>
                  <a:rPr lang="zh-CN" altLang="zh-CN" sz="1200" kern="1200" dirty="0">
                    <a:solidFill>
                      <a:schemeClr val="tx1"/>
                    </a:solidFill>
                    <a:effectLst/>
                    <a:latin typeface="+mn-lt"/>
                    <a:ea typeface="+mn-ea"/>
                    <a:cs typeface="+mn-cs"/>
                  </a:rPr>
                  <a:t>是常数矢量。而</a:t>
                </a:r>
                <a:r>
                  <a:rPr lang="en-US" altLang="zh-CN" sz="1200" kern="1200" dirty="0">
                    <a:solidFill>
                      <a:schemeClr val="tx1"/>
                    </a:solidFill>
                    <a:effectLst/>
                    <a:latin typeface="+mn-lt"/>
                    <a:ea typeface="+mn-ea"/>
                    <a:cs typeface="+mn-cs"/>
                  </a:rPr>
                  <a:t>CFR</a:t>
                </a:r>
                <a:r>
                  <a:rPr lang="zh-CN" altLang="zh-CN" sz="1200" kern="1200" dirty="0">
                    <a:solidFill>
                      <a:schemeClr val="tx1"/>
                    </a:solidFill>
                    <a:effectLst/>
                    <a:latin typeface="+mn-lt"/>
                    <a:ea typeface="+mn-ea"/>
                    <a:cs typeface="+mn-cs"/>
                  </a:rPr>
                  <a:t>总和的幅度会随着动态分量的相位改变而相应地改变</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接下来</a:t>
                </a:r>
                <a:r>
                  <a:rPr lang="zh-CN" altLang="zh-CN" sz="1200" kern="1200" dirty="0">
                    <a:solidFill>
                      <a:schemeClr val="tx1"/>
                    </a:solidFill>
                    <a:effectLst/>
                    <a:latin typeface="+mn-lt"/>
                    <a:ea typeface="+mn-ea"/>
                    <a:cs typeface="+mn-cs"/>
                  </a:rPr>
                  <a:t>，本文研究</a:t>
                </a:r>
                <a:r>
                  <a:rPr lang="en-US" altLang="zh-CN" sz="1200" kern="1200" dirty="0">
                    <a:solidFill>
                      <a:schemeClr val="tx1"/>
                    </a:solidFill>
                    <a:effectLst/>
                    <a:latin typeface="+mn-lt"/>
                    <a:ea typeface="+mn-ea"/>
                    <a:cs typeface="+mn-cs"/>
                  </a:rPr>
                  <a:t>CFR</a:t>
                </a:r>
                <a:r>
                  <a:rPr lang="zh-CN" altLang="zh-CN" sz="1200" kern="1200" dirty="0">
                    <a:solidFill>
                      <a:schemeClr val="tx1"/>
                    </a:solidFill>
                    <a:effectLst/>
                    <a:latin typeface="+mn-lt"/>
                    <a:ea typeface="+mn-ea"/>
                    <a:cs typeface="+mn-cs"/>
                  </a:rPr>
                  <a:t>是如何随着物体移动而变化的。首先让物体在移动时保持恒定速度，使得第</a:t>
                </a:r>
                <a:r>
                  <a:rPr lang="en-US" altLang="zh-CN" sz="1200" i="0" kern="1200">
                    <a:solidFill>
                      <a:schemeClr val="tx1"/>
                    </a:solidFill>
                    <a:effectLst/>
                    <a:latin typeface="+mn-lt"/>
                    <a:ea typeface="+mn-ea"/>
                    <a:cs typeface="+mn-cs"/>
                  </a:rPr>
                  <a:t>𝑘</a:t>
                </a:r>
                <a:r>
                  <a:rPr lang="zh-CN" altLang="zh-CN" sz="1200" kern="1200" dirty="0">
                    <a:solidFill>
                      <a:schemeClr val="tx1"/>
                    </a:solidFill>
                    <a:effectLst/>
                    <a:latin typeface="+mn-lt"/>
                    <a:ea typeface="+mn-ea"/>
                    <a:cs typeface="+mn-cs"/>
                  </a:rPr>
                  <a:t>路径的长度在短时间</a:t>
                </a:r>
                <a:r>
                  <a:rPr lang="zh-CN" altLang="zh-CN" sz="1200" kern="1200" dirty="0" smtClean="0">
                    <a:solidFill>
                      <a:schemeClr val="tx1"/>
                    </a:solidFill>
                    <a:effectLst/>
                    <a:latin typeface="+mn-lt"/>
                    <a:ea typeface="+mn-ea"/>
                    <a:cs typeface="+mn-cs"/>
                  </a:rPr>
                  <a:t>段以</a:t>
                </a:r>
                <a:r>
                  <a:rPr lang="zh-CN" altLang="zh-CN" sz="1200" kern="1200" dirty="0">
                    <a:solidFill>
                      <a:schemeClr val="tx1"/>
                    </a:solidFill>
                    <a:effectLst/>
                    <a:latin typeface="+mn-lt"/>
                    <a:ea typeface="+mn-ea"/>
                    <a:cs typeface="+mn-cs"/>
                  </a:rPr>
                  <a:t>恒定速度</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zh-CN" altLang="zh-CN" sz="1200" kern="1200" dirty="0">
                    <a:solidFill>
                      <a:schemeClr val="tx1"/>
                    </a:solidFill>
                    <a:effectLst/>
                    <a:latin typeface="+mn-lt"/>
                    <a:ea typeface="+mn-ea"/>
                    <a:cs typeface="+mn-cs"/>
                  </a:rPr>
                  <a:t>改变</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令</a:t>
                </a:r>
                <a:r>
                  <a:rPr lang="en-US" altLang="zh-CN" sz="1200" i="0" kern="1200">
                    <a:solidFill>
                      <a:schemeClr val="tx1"/>
                    </a:solidFill>
                    <a:effectLst/>
                    <a:latin typeface="+mn-lt"/>
                    <a:ea typeface="+mn-ea"/>
                    <a:cs typeface="+mn-cs"/>
                  </a:rPr>
                  <a:t>𝑑</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(𝑡)</a:t>
                </a:r>
                <a:r>
                  <a:rPr lang="zh-CN" altLang="zh-CN" sz="1200" kern="1200" dirty="0">
                    <a:solidFill>
                      <a:schemeClr val="tx1"/>
                    </a:solidFill>
                    <a:effectLst/>
                    <a:latin typeface="+mn-lt"/>
                    <a:ea typeface="+mn-ea"/>
                    <a:cs typeface="+mn-cs"/>
                  </a:rPr>
                  <a:t>为时间</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的第</a:t>
                </a:r>
                <a:r>
                  <a:rPr lang="en-US" altLang="zh-CN" sz="1200" i="0" kern="1200">
                    <a:solidFill>
                      <a:schemeClr val="tx1"/>
                    </a:solidFill>
                    <a:effectLst/>
                    <a:latin typeface="+mn-lt"/>
                    <a:ea typeface="+mn-ea"/>
                    <a:cs typeface="+mn-cs"/>
                  </a:rPr>
                  <a:t>𝑘</a:t>
                </a:r>
                <a:r>
                  <a:rPr lang="zh-CN" altLang="zh-CN" sz="1200" kern="1200" dirty="0">
                    <a:solidFill>
                      <a:schemeClr val="tx1"/>
                    </a:solidFill>
                    <a:effectLst/>
                    <a:latin typeface="+mn-lt"/>
                    <a:ea typeface="+mn-ea"/>
                    <a:cs typeface="+mn-cs"/>
                  </a:rPr>
                  <a:t>路径的长度，因此</a:t>
                </a:r>
                <a:r>
                  <a:rPr lang="en-US" altLang="zh-CN" sz="1200" i="0" kern="1200">
                    <a:solidFill>
                      <a:schemeClr val="tx1"/>
                    </a:solidFill>
                    <a:effectLst/>
                    <a:latin typeface="+mn-lt"/>
                    <a:ea typeface="+mn-ea"/>
                    <a:cs typeface="+mn-cs"/>
                  </a:rPr>
                  <a:t>𝑑</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𝑡)=𝑑</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0)+𝑣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𝑘 𝑡</a:t>
                </a:r>
                <a:r>
                  <a:rPr lang="zh-CN" altLang="zh-CN" sz="1200" kern="1200" dirty="0">
                    <a:solidFill>
                      <a:schemeClr val="tx1"/>
                    </a:solidFill>
                    <a:effectLst/>
                    <a:latin typeface="+mn-lt"/>
                    <a:ea typeface="+mn-ea"/>
                    <a:cs typeface="+mn-cs"/>
                  </a:rPr>
                  <a:t>。时间</a:t>
                </a:r>
                <a:r>
                  <a:rPr lang="en-US" altLang="zh-CN" sz="1200" i="0" kern="1200">
                    <a:solidFill>
                      <a:schemeClr val="tx1"/>
                    </a:solidFill>
                    <a:effectLst/>
                    <a:latin typeface="+mn-lt"/>
                    <a:ea typeface="+mn-ea"/>
                    <a:cs typeface="+mn-cs"/>
                  </a:rPr>
                  <a:t>𝑡</a:t>
                </a:r>
                <a:r>
                  <a:rPr lang="zh-CN" altLang="zh-CN" sz="1200" kern="1200" dirty="0">
                    <a:solidFill>
                      <a:schemeClr val="tx1"/>
                    </a:solidFill>
                    <a:effectLst/>
                    <a:latin typeface="+mn-lt"/>
                    <a:ea typeface="+mn-ea"/>
                    <a:cs typeface="+mn-cs"/>
                  </a:rPr>
                  <a:t>的瞬时</a:t>
                </a:r>
                <a:r>
                  <a:rPr lang="en-US" altLang="zh-CN" sz="1200" kern="1200" dirty="0">
                    <a:solidFill>
                      <a:schemeClr val="tx1"/>
                    </a:solidFill>
                    <a:effectLst/>
                    <a:latin typeface="+mn-lt"/>
                    <a:ea typeface="+mn-ea"/>
                    <a:cs typeface="+mn-cs"/>
                  </a:rPr>
                  <a:t>CFR</a:t>
                </a:r>
                <a:r>
                  <a:rPr lang="zh-CN" altLang="zh-CN" sz="1200" kern="1200" dirty="0">
                    <a:solidFill>
                      <a:schemeClr val="tx1"/>
                    </a:solidFill>
                    <a:effectLst/>
                    <a:latin typeface="+mn-lt"/>
                    <a:ea typeface="+mn-ea"/>
                    <a:cs typeface="+mn-cs"/>
                  </a:rPr>
                  <a:t>功率如</a:t>
                </a:r>
                <a:r>
                  <a:rPr lang="zh-CN" altLang="zh-CN" sz="1200" kern="1200" dirty="0" smtClean="0">
                    <a:solidFill>
                      <a:schemeClr val="tx1"/>
                    </a:solidFill>
                    <a:effectLst/>
                    <a:latin typeface="+mn-lt"/>
                    <a:ea typeface="+mn-ea"/>
                    <a:cs typeface="+mn-cs"/>
                  </a:rPr>
                  <a:t>公式</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总</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𝐻(𝑓,𝑡)|</a:t>
                </a:r>
                <a:r>
                  <a:rPr lang="zh-CN" altLang="zh-CN" sz="1200" kern="1200" dirty="0">
                    <a:solidFill>
                      <a:schemeClr val="tx1"/>
                    </a:solidFill>
                    <a:effectLst/>
                    <a:latin typeface="+mn-lt"/>
                    <a:ea typeface="+mn-ea"/>
                    <a:cs typeface="+mn-cs"/>
                  </a:rPr>
                  <a:t>是恒定偏移和一组正弦波的总和，其中正弦波的频率是路径长度变化速度的函数。通过测量这些正弦波的频率并将它们与载波波长相乘，可以获得路径长度变化的速度</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接下来</a:t>
                </a:r>
                <a:r>
                  <a:rPr lang="zh-CN" altLang="zh-CN" sz="1200" kern="1200" dirty="0">
                    <a:solidFill>
                      <a:schemeClr val="tx1"/>
                    </a:solidFill>
                    <a:effectLst/>
                    <a:latin typeface="+mn-lt"/>
                    <a:ea typeface="+mn-ea"/>
                    <a:cs typeface="+mn-cs"/>
                  </a:rPr>
                  <a:t>，使用光速除以</a:t>
                </a:r>
                <a:r>
                  <a:rPr lang="en-US" altLang="zh-CN" sz="1200" kern="1200" dirty="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信号频率，得到</a:t>
                </a:r>
                <a:r>
                  <a:rPr lang="en-US" altLang="zh-CN" sz="1200" kern="1200" dirty="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信号的波长</a:t>
                </a:r>
                <a:r>
                  <a:rPr lang="en-US" altLang="zh-CN" sz="1200" i="0" kern="1200">
                    <a:solidFill>
                      <a:schemeClr val="tx1"/>
                    </a:solidFill>
                    <a:effectLst/>
                    <a:latin typeface="+mn-lt"/>
                    <a:ea typeface="+mn-ea"/>
                    <a:cs typeface="+mn-cs"/>
                  </a:rPr>
                  <a:t>𝜆</a:t>
                </a:r>
                <a:r>
                  <a:rPr lang="zh-CN" altLang="zh-CN" sz="1200" kern="1200" dirty="0">
                    <a:solidFill>
                      <a:schemeClr val="tx1"/>
                    </a:solidFill>
                    <a:effectLst/>
                    <a:latin typeface="+mn-lt"/>
                    <a:ea typeface="+mn-ea"/>
                    <a:cs typeface="+mn-cs"/>
                  </a:rPr>
                  <a:t>近似为</a:t>
                </a:r>
                <a:r>
                  <a:rPr lang="en-US" altLang="zh-CN" sz="1200" kern="1200" dirty="0">
                    <a:solidFill>
                      <a:schemeClr val="tx1"/>
                    </a:solidFill>
                    <a:effectLst/>
                    <a:latin typeface="+mn-lt"/>
                    <a:ea typeface="+mn-ea"/>
                    <a:cs typeface="+mn-cs"/>
                  </a:rPr>
                  <a:t>33cm</a:t>
                </a:r>
                <a:r>
                  <a:rPr lang="zh-CN" altLang="zh-CN" sz="1200" kern="1200" dirty="0">
                    <a:solidFill>
                      <a:schemeClr val="tx1"/>
                    </a:solidFill>
                    <a:effectLst/>
                    <a:latin typeface="+mn-lt"/>
                    <a:ea typeface="+mn-ea"/>
                    <a:cs typeface="+mn-cs"/>
                  </a:rPr>
                  <a:t>。由于本文的健身运动都为原地运动，其在水平方向上的速度分量是很小的</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并且</a:t>
                </a:r>
                <a:r>
                  <a:rPr lang="en-US" altLang="zh-CN" sz="1200" kern="1200" dirty="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信源到</a:t>
                </a:r>
                <a:r>
                  <a:rPr lang="en-US" altLang="zh-CN" sz="1200" kern="1200" dirty="0">
                    <a:solidFill>
                      <a:schemeClr val="tx1"/>
                    </a:solidFill>
                    <a:effectLst/>
                    <a:latin typeface="+mn-lt"/>
                    <a:ea typeface="+mn-ea"/>
                    <a:cs typeface="+mn-cs"/>
                  </a:rPr>
                  <a:t>USRP</a:t>
                </a:r>
                <a:r>
                  <a:rPr lang="zh-CN" altLang="zh-CN" sz="1200" kern="1200" dirty="0">
                    <a:solidFill>
                      <a:schemeClr val="tx1"/>
                    </a:solidFill>
                    <a:effectLst/>
                    <a:latin typeface="+mn-lt"/>
                    <a:ea typeface="+mn-ea"/>
                    <a:cs typeface="+mn-cs"/>
                  </a:rPr>
                  <a:t>接收设备的距离十分遥远，相对于室内</a:t>
                </a:r>
                <a:r>
                  <a:rPr lang="en-US" altLang="zh-CN" sz="1200" kern="1200" dirty="0">
                    <a:solidFill>
                      <a:schemeClr val="tx1"/>
                    </a:solidFill>
                    <a:effectLst/>
                    <a:latin typeface="+mn-lt"/>
                    <a:ea typeface="+mn-ea"/>
                    <a:cs typeface="+mn-cs"/>
                  </a:rPr>
                  <a:t>Wi-Fi</a:t>
                </a:r>
                <a:r>
                  <a:rPr lang="zh-CN" altLang="zh-CN" sz="1200" kern="1200" dirty="0">
                    <a:solidFill>
                      <a:schemeClr val="tx1"/>
                    </a:solidFill>
                    <a:effectLst/>
                    <a:latin typeface="+mn-lt"/>
                    <a:ea typeface="+mn-ea"/>
                    <a:cs typeface="+mn-cs"/>
                  </a:rPr>
                  <a:t>这种短距环境，人体运动所带来的路径变化可以忽略不计，导致其产生的频率改变十分微小。因此得到关键结论：人体运动速度的提升对于信号频率成分没有显著影响</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所以系统无法捕捉这种“看不见”的频率改变，进而无法通过人体运动产生的多普勒效应捕捉人体活动，即利用反射效应的理论模型不适用于</a:t>
                </a: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信号</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3540177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所以本文提出遮挡模型理论作为反射模型失效的补充</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首先根据传播路径是否受到人体运动的影响将其分为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𝑠</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𝑑</m:t>
                        </m:r>
                      </m:sub>
                    </m:sSub>
                  </m:oMath>
                </a14:m>
                <a:r>
                  <a:rPr lang="zh-CN" altLang="zh-CN" sz="1200" kern="1200" dirty="0">
                    <a:solidFill>
                      <a:schemeClr val="tx1"/>
                    </a:solidFill>
                    <a:effectLst/>
                    <a:latin typeface="+mn-lt"/>
                    <a:ea typeface="+mn-ea"/>
                    <a:cs typeface="+mn-cs"/>
                  </a:rPr>
                  <a:t>两</a:t>
                </a:r>
                <a:r>
                  <a:rPr lang="zh-CN" altLang="zh-CN" sz="1200" kern="1200" dirty="0" smtClean="0">
                    <a:solidFill>
                      <a:schemeClr val="tx1"/>
                    </a:solidFill>
                    <a:effectLst/>
                    <a:latin typeface="+mn-lt"/>
                    <a:ea typeface="+mn-ea"/>
                    <a:cs typeface="+mn-cs"/>
                  </a:rPr>
                  <a:t>组</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y</a:t>
                </a:r>
                <a:r>
                  <a:rPr lang="zh-CN" altLang="en-US" sz="1200" kern="1200" dirty="0" smtClean="0">
                    <a:solidFill>
                      <a:schemeClr val="tx1"/>
                    </a:solidFill>
                    <a:effectLst/>
                    <a:latin typeface="+mn-lt"/>
                    <a:ea typeface="+mn-ea"/>
                    <a:cs typeface="+mn-cs"/>
                  </a:rPr>
                  <a:t>为其接收信号叠加</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𝑠</m:t>
                        </m:r>
                      </m:sub>
                    </m:sSub>
                  </m:oMath>
                </a14:m>
                <a:r>
                  <a:rPr lang="zh-CN" altLang="zh-CN" sz="1200" kern="1200" dirty="0">
                    <a:solidFill>
                      <a:schemeClr val="tx1"/>
                    </a:solidFill>
                    <a:effectLst/>
                    <a:latin typeface="+mn-lt"/>
                    <a:ea typeface="+mn-ea"/>
                    <a:cs typeface="+mn-cs"/>
                  </a:rPr>
                  <a:t>包含的是静态路径，</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𝑑</m:t>
                        </m:r>
                      </m:sub>
                    </m:sSub>
                  </m:oMath>
                </a14:m>
                <a:r>
                  <a:rPr lang="zh-CN" altLang="zh-CN" sz="1200" kern="1200" dirty="0">
                    <a:solidFill>
                      <a:schemeClr val="tx1"/>
                    </a:solidFill>
                    <a:effectLst/>
                    <a:latin typeface="+mn-lt"/>
                    <a:ea typeface="+mn-ea"/>
                    <a:cs typeface="+mn-cs"/>
                  </a:rPr>
                  <a:t>包含的是受人体运动影响的动态路径</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a:t>
                </a:r>
                <a:r>
                  <a:rPr lang="en-US" altLang="zh-CN" sz="1200" kern="1200" dirty="0" smtClean="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有效载荷</a:t>
                </a:r>
                <a:r>
                  <a:rPr lang="zh-CN" altLang="zh-CN" sz="1200" kern="1200" dirty="0" smtClean="0">
                    <a:solidFill>
                      <a:schemeClr val="tx1"/>
                    </a:solidFill>
                    <a:effectLst/>
                    <a:latin typeface="+mn-lt"/>
                    <a:ea typeface="+mn-ea"/>
                    <a:cs typeface="+mn-cs"/>
                  </a:rPr>
                  <a:t>处于</a:t>
                </a:r>
                <a:r>
                  <a:rPr lang="zh-CN" altLang="en-US" sz="1200" kern="1200" dirty="0" smtClean="0">
                    <a:solidFill>
                      <a:schemeClr val="tx1"/>
                    </a:solidFill>
                    <a:effectLst/>
                    <a:latin typeface="+mn-lt"/>
                    <a:ea typeface="+mn-ea"/>
                    <a:cs typeface="+mn-cs"/>
                  </a:rPr>
                  <a:t>每秒</a:t>
                </a:r>
                <a:r>
                  <a:rPr lang="zh-CN" altLang="zh-CN" sz="1200" kern="1200" dirty="0" smtClean="0">
                    <a:solidFill>
                      <a:schemeClr val="tx1"/>
                    </a:solidFill>
                    <a:effectLst/>
                    <a:latin typeface="+mn-lt"/>
                    <a:ea typeface="+mn-ea"/>
                    <a:cs typeface="+mn-cs"/>
                  </a:rPr>
                  <a:t>数十</a:t>
                </a:r>
                <a:r>
                  <a:rPr lang="en-US" altLang="zh-CN" sz="1200" kern="1200" dirty="0" smtClean="0">
                    <a:solidFill>
                      <a:schemeClr val="tx1"/>
                    </a:solidFill>
                    <a:effectLst/>
                    <a:latin typeface="+mn-lt"/>
                    <a:ea typeface="+mn-ea"/>
                    <a:cs typeface="+mn-cs"/>
                  </a:rPr>
                  <a:t>kb</a:t>
                </a:r>
                <a:r>
                  <a:rPr lang="zh-CN" altLang="zh-CN" sz="1200" kern="1200" dirty="0" smtClean="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水平，并且调制频率超过</a:t>
                </a:r>
                <a:r>
                  <a:rPr lang="en-US" altLang="zh-CN" sz="1200" kern="1200" dirty="0">
                    <a:solidFill>
                      <a:schemeClr val="tx1"/>
                    </a:solidFill>
                    <a:effectLst/>
                    <a:latin typeface="+mn-lt"/>
                    <a:ea typeface="+mn-ea"/>
                    <a:cs typeface="+mn-cs"/>
                  </a:rPr>
                  <a:t>900MHz</a:t>
                </a:r>
                <a:r>
                  <a:rPr lang="zh-CN" altLang="zh-CN" sz="1200" kern="1200" dirty="0">
                    <a:solidFill>
                      <a:schemeClr val="tx1"/>
                    </a:solidFill>
                    <a:effectLst/>
                    <a:latin typeface="+mn-lt"/>
                    <a:ea typeface="+mn-ea"/>
                    <a:cs typeface="+mn-cs"/>
                  </a:rPr>
                  <a:t>。因此</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𝑦</m:t>
                        </m:r>
                      </m:e>
                      <m:sub>
                        <m:r>
                          <a:rPr lang="en-US" altLang="zh-CN" sz="1200" i="1" kern="1200">
                            <a:solidFill>
                              <a:schemeClr val="tx1"/>
                            </a:solidFill>
                            <a:effectLst/>
                            <a:latin typeface="Cambria Math" panose="02040503050406030204" pitchFamily="18" charset="0"/>
                            <a:ea typeface="+mn-ea"/>
                            <a:cs typeface="+mn-cs"/>
                          </a:rPr>
                          <m:t>𝑠</m:t>
                        </m:r>
                      </m:sub>
                    </m:sSub>
                  </m:oMath>
                </a14:m>
                <a:r>
                  <a:rPr lang="zh-CN" altLang="zh-CN" sz="1200" kern="1200" dirty="0" smtClean="0">
                    <a:solidFill>
                      <a:schemeClr val="tx1"/>
                    </a:solidFill>
                    <a:effectLst/>
                    <a:latin typeface="+mn-lt"/>
                    <a:ea typeface="+mn-ea"/>
                    <a:cs typeface="+mn-cs"/>
                  </a:rPr>
                  <a:t>仅</a:t>
                </a:r>
                <a:r>
                  <a:rPr lang="zh-CN" altLang="zh-CN" sz="1200" kern="1200" dirty="0">
                    <a:solidFill>
                      <a:schemeClr val="tx1"/>
                    </a:solidFill>
                    <a:effectLst/>
                    <a:latin typeface="+mn-lt"/>
                    <a:ea typeface="+mn-ea"/>
                    <a:cs typeface="+mn-cs"/>
                  </a:rPr>
                  <a:t>包含高频</a:t>
                </a:r>
                <a:r>
                  <a:rPr lang="zh-CN" altLang="zh-CN" sz="1200" kern="1200" dirty="0" smtClean="0">
                    <a:solidFill>
                      <a:schemeClr val="tx1"/>
                    </a:solidFill>
                    <a:effectLst/>
                    <a:latin typeface="+mn-lt"/>
                    <a:ea typeface="+mn-ea"/>
                    <a:cs typeface="+mn-cs"/>
                  </a:rPr>
                  <a:t>分量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包含与我们的观察相对应的低频分量</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接下来分析</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𝑦</m:t>
                        </m:r>
                      </m:e>
                      <m:sub>
                        <m:r>
                          <a:rPr lang="en-US" altLang="zh-CN" sz="1200" i="1" kern="1200">
                            <a:solidFill>
                              <a:schemeClr val="tx1"/>
                            </a:solidFill>
                            <a:effectLst/>
                            <a:latin typeface="Cambria Math" panose="02040503050406030204" pitchFamily="18" charset="0"/>
                            <a:ea typeface="+mn-ea"/>
                            <a:cs typeface="+mn-cs"/>
                          </a:rPr>
                          <m:t>𝑑</m:t>
                        </m:r>
                      </m:sub>
                    </m:sSub>
                    <m:r>
                      <a:rPr lang="zh-CN" altLang="en-US" sz="1200" i="1" kern="1200" smtClean="0">
                        <a:solidFill>
                          <a:schemeClr val="tx1"/>
                        </a:solidFill>
                        <a:effectLst/>
                        <a:latin typeface="Cambria Math" panose="02040503050406030204" pitchFamily="18" charset="0"/>
                        <a:ea typeface="+mn-ea"/>
                        <a:cs typeface="+mn-cs"/>
                      </a:rPr>
                      <m:t>，</m:t>
                    </m:r>
                  </m:oMath>
                </a14:m>
                <a:r>
                  <a:rPr lang="zh-CN" altLang="zh-CN" sz="1200" kern="1200" dirty="0" smtClean="0">
                    <a:solidFill>
                      <a:schemeClr val="tx1"/>
                    </a:solidFill>
                    <a:effectLst/>
                    <a:latin typeface="+mn-lt"/>
                    <a:ea typeface="+mn-ea"/>
                    <a:cs typeface="+mn-cs"/>
                  </a:rPr>
                  <a:t>本文</a:t>
                </a:r>
                <a:r>
                  <a:rPr lang="zh-CN" altLang="en-US" sz="1200" kern="1200" dirty="0" smtClean="0">
                    <a:solidFill>
                      <a:schemeClr val="tx1"/>
                    </a:solidFill>
                    <a:effectLst/>
                    <a:latin typeface="+mn-lt"/>
                    <a:ea typeface="+mn-ea"/>
                    <a:cs typeface="+mn-cs"/>
                  </a:rPr>
                  <a:t>将其</a:t>
                </a:r>
                <a:r>
                  <a:rPr lang="zh-CN" altLang="zh-CN" sz="1200" kern="1200" dirty="0" smtClean="0">
                    <a:solidFill>
                      <a:schemeClr val="tx1"/>
                    </a:solidFill>
                    <a:effectLst/>
                    <a:latin typeface="+mn-lt"/>
                    <a:ea typeface="+mn-ea"/>
                    <a:cs typeface="+mn-cs"/>
                  </a:rPr>
                  <a:t>构成</a:t>
                </a:r>
                <a:r>
                  <a:rPr lang="zh-CN" altLang="zh-CN" sz="1200" kern="1200" dirty="0" smtClean="0">
                    <a:solidFill>
                      <a:schemeClr val="tx1"/>
                    </a:solidFill>
                    <a:effectLst/>
                    <a:latin typeface="+mn-lt"/>
                    <a:ea typeface="+mn-ea"/>
                    <a:cs typeface="+mn-cs"/>
                  </a:rPr>
                  <a:t>分</a:t>
                </a:r>
                <a:r>
                  <a:rPr lang="zh-CN" altLang="zh-CN" sz="1200" kern="1200" dirty="0">
                    <a:solidFill>
                      <a:schemeClr val="tx1"/>
                    </a:solidFill>
                    <a:effectLst/>
                    <a:latin typeface="+mn-lt"/>
                    <a:ea typeface="+mn-ea"/>
                    <a:cs typeface="+mn-cs"/>
                  </a:rPr>
                  <a:t>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𝑟</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𝑏</m:t>
                        </m:r>
                      </m:sub>
                    </m:sSub>
                  </m:oMath>
                </a14:m>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𝑟</m:t>
                        </m:r>
                      </m:sub>
                    </m:sSub>
                  </m:oMath>
                </a14:m>
                <a:r>
                  <a:rPr lang="zh-CN" altLang="zh-CN" sz="1200" kern="1200" dirty="0">
                    <a:solidFill>
                      <a:schemeClr val="tx1"/>
                    </a:solidFill>
                    <a:effectLst/>
                    <a:latin typeface="+mn-lt"/>
                    <a:ea typeface="+mn-ea"/>
                    <a:cs typeface="+mn-cs"/>
                  </a:rPr>
                  <a:t>表示信号传播距离随人体运动而变化的路径集</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上一页已经进行分析。</a:t>
                </a:r>
                <a:endParaRPr lang="en-US" altLang="zh-CN" dirty="0" smtClean="0"/>
              </a:p>
              <a:p>
                <a:r>
                  <a:rPr lang="zh-CN" altLang="en-US" dirty="0" smtClean="0"/>
                  <a:t>而𝑃𝑏</a:t>
                </a:r>
                <a:r>
                  <a:rPr lang="zh-CN" altLang="en-US" dirty="0" smtClean="0"/>
                  <a:t>表示被人体完全遮挡无法到达接收设备的 路径集，</a:t>
                </a:r>
                <a:endParaRPr lang="en-US" altLang="zh-CN" dirty="0" smtClean="0"/>
              </a:p>
              <a:p>
                <a:r>
                  <a:rPr lang="zh-CN" altLang="en-US" dirty="0" smtClean="0"/>
                  <a:t>有人类</a:t>
                </a:r>
                <a:r>
                  <a:rPr lang="zh-CN" altLang="en-US" dirty="0" smtClean="0"/>
                  <a:t>徒手健身运动的频率非常低（</a:t>
                </a:r>
                <a:r>
                  <a:rPr lang="en-US" altLang="zh-CN" dirty="0" smtClean="0"/>
                  <a:t>&lt;1Hz</a:t>
                </a:r>
                <a:r>
                  <a:rPr lang="zh-CN" altLang="en-US" dirty="0" smtClean="0"/>
                  <a:t>），考虑观察到的人体运动对移动信号产生影响的现象时，𝑦𝑏 </a:t>
                </a:r>
                <a:r>
                  <a:rPr lang="zh-CN" altLang="en-US" dirty="0" smtClean="0"/>
                  <a:t>是</a:t>
                </a:r>
                <a:r>
                  <a:rPr lang="zh-CN" altLang="en-US" dirty="0" smtClean="0"/>
                  <a:t>唯一可能的原因。</a:t>
                </a:r>
                <a:endParaRPr lang="en-US" altLang="zh-CN" dirty="0" smtClean="0"/>
              </a:p>
              <a:p>
                <a:r>
                  <a:rPr lang="zh-CN" altLang="en-US" dirty="0" smtClean="0"/>
                  <a:t>所以人体遮挡是前面两个问题的解释，不同的遮挡效果造成振幅不同，同样是遮挡，造成人体运动周期和序列包络起伏一致</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本文首先根据传播路径是否受到人体运动的影响将其分为</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𝑑</a:t>
                </a:r>
                <a:r>
                  <a:rPr lang="zh-CN" altLang="zh-CN" sz="1200" kern="1200" dirty="0">
                    <a:solidFill>
                      <a:schemeClr val="tx1"/>
                    </a:solidFill>
                    <a:effectLst/>
                    <a:latin typeface="+mn-lt"/>
                    <a:ea typeface="+mn-ea"/>
                    <a:cs typeface="+mn-cs"/>
                  </a:rPr>
                  <a:t>两组。</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kern="1200" dirty="0">
                    <a:solidFill>
                      <a:schemeClr val="tx1"/>
                    </a:solidFill>
                    <a:effectLst/>
                    <a:latin typeface="+mn-lt"/>
                    <a:ea typeface="+mn-ea"/>
                    <a:cs typeface="+mn-cs"/>
                  </a:rPr>
                  <a:t>包含的是静态路径，</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𝑑</a:t>
                </a:r>
                <a:r>
                  <a:rPr lang="zh-CN" altLang="zh-CN" sz="1200" kern="1200" dirty="0">
                    <a:solidFill>
                      <a:schemeClr val="tx1"/>
                    </a:solidFill>
                    <a:effectLst/>
                    <a:latin typeface="+mn-lt"/>
                    <a:ea typeface="+mn-ea"/>
                    <a:cs typeface="+mn-cs"/>
                  </a:rPr>
                  <a:t>包含的是受人体运动影响的动态路径。接收信号</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𝑓,𝑡)</a:t>
                </a:r>
                <a:r>
                  <a:rPr lang="zh-CN" altLang="zh-CN" sz="1200" kern="1200" dirty="0">
                    <a:solidFill>
                      <a:schemeClr val="tx1"/>
                    </a:solidFill>
                    <a:effectLst/>
                    <a:latin typeface="+mn-lt"/>
                    <a:ea typeface="+mn-ea"/>
                    <a:cs typeface="+mn-cs"/>
                  </a:rPr>
                  <a:t>是静态路径和动态路径信号的叠加</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GSM</a:t>
                </a:r>
                <a:r>
                  <a:rPr lang="zh-CN" altLang="zh-CN" sz="1200" kern="1200" dirty="0">
                    <a:solidFill>
                      <a:schemeClr val="tx1"/>
                    </a:solidFill>
                    <a:effectLst/>
                    <a:latin typeface="+mn-lt"/>
                    <a:ea typeface="+mn-ea"/>
                    <a:cs typeface="+mn-cs"/>
                  </a:rPr>
                  <a:t>有效载荷处于数十</a:t>
                </a:r>
                <a:r>
                  <a:rPr lang="en-US" altLang="zh-CN" sz="1200" kern="1200" dirty="0">
                    <a:solidFill>
                      <a:schemeClr val="tx1"/>
                    </a:solidFill>
                    <a:effectLst/>
                    <a:latin typeface="+mn-lt"/>
                    <a:ea typeface="+mn-ea"/>
                    <a:cs typeface="+mn-cs"/>
                  </a:rPr>
                  <a:t>kbps</a:t>
                </a:r>
                <a:r>
                  <a:rPr lang="zh-CN" altLang="zh-CN" sz="1200" kern="1200" dirty="0">
                    <a:solidFill>
                      <a:schemeClr val="tx1"/>
                    </a:solidFill>
                    <a:effectLst/>
                    <a:latin typeface="+mn-lt"/>
                    <a:ea typeface="+mn-ea"/>
                    <a:cs typeface="+mn-cs"/>
                  </a:rPr>
                  <a:t>的水平，并且调制频率超过</a:t>
                </a:r>
                <a:r>
                  <a:rPr lang="en-US" altLang="zh-CN" sz="1200" kern="1200" dirty="0">
                    <a:solidFill>
                      <a:schemeClr val="tx1"/>
                    </a:solidFill>
                    <a:effectLst/>
                    <a:latin typeface="+mn-lt"/>
                    <a:ea typeface="+mn-ea"/>
                    <a:cs typeface="+mn-cs"/>
                  </a:rPr>
                  <a:t>900MHz</a:t>
                </a:r>
                <a:r>
                  <a:rPr lang="zh-CN" altLang="zh-CN" sz="1200" kern="1200" dirty="0">
                    <a:solidFill>
                      <a:schemeClr val="tx1"/>
                    </a:solidFill>
                    <a:effectLst/>
                    <a:latin typeface="+mn-lt"/>
                    <a:ea typeface="+mn-ea"/>
                    <a:cs typeface="+mn-cs"/>
                  </a:rPr>
                  <a:t>。因此，</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𝑓,𝑡)</a:t>
                </a:r>
                <a:r>
                  <a:rPr lang="zh-CN" altLang="zh-CN" sz="1200" kern="1200" dirty="0">
                    <a:solidFill>
                      <a:schemeClr val="tx1"/>
                    </a:solidFill>
                    <a:effectLst/>
                    <a:latin typeface="+mn-lt"/>
                    <a:ea typeface="+mn-ea"/>
                    <a:cs typeface="+mn-cs"/>
                  </a:rPr>
                  <a:t>仅包含高频分量，</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𝑠</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𝑓,𝑡)</a:t>
                </a:r>
                <a:r>
                  <a:rPr lang="zh-CN" altLang="zh-CN" sz="1200" kern="1200" dirty="0">
                    <a:solidFill>
                      <a:schemeClr val="tx1"/>
                    </a:solidFill>
                    <a:effectLst/>
                    <a:latin typeface="+mn-lt"/>
                    <a:ea typeface="+mn-ea"/>
                    <a:cs typeface="+mn-cs"/>
                  </a:rPr>
                  <a:t>不包含与我们的观察相对应的低频分量</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考虑到躯干引起的动态信号的叠加应该有两个项，本文设置构成</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𝑑</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𝑓,𝑡)</a:t>
                </a:r>
                <a:r>
                  <a:rPr lang="zh-CN" altLang="zh-CN" sz="1200" kern="1200" dirty="0">
                    <a:solidFill>
                      <a:schemeClr val="tx1"/>
                    </a:solidFill>
                    <a:effectLst/>
                    <a:latin typeface="+mn-lt"/>
                    <a:ea typeface="+mn-ea"/>
                    <a:cs typeface="+mn-cs"/>
                  </a:rPr>
                  <a:t>的成分为</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𝑏</a:t>
                </a:r>
                <a:r>
                  <a:rPr lang="zh-CN" altLang="zh-CN" sz="1200" kern="1200" dirty="0">
                    <a:solidFill>
                      <a:schemeClr val="tx1"/>
                    </a:solidFill>
                    <a:effectLst/>
                    <a:latin typeface="+mn-lt"/>
                    <a:ea typeface="+mn-ea"/>
                    <a:cs typeface="+mn-cs"/>
                  </a:rPr>
                  <a:t>，如</a:t>
                </a:r>
                <a:r>
                  <a:rPr lang="zh-CN" altLang="zh-CN" sz="1200" kern="1200" dirty="0" smtClean="0">
                    <a:solidFill>
                      <a:schemeClr val="tx1"/>
                    </a:solidFill>
                    <a:effectLst/>
                    <a:latin typeface="+mn-lt"/>
                    <a:ea typeface="+mn-ea"/>
                    <a:cs typeface="+mn-cs"/>
                  </a:rPr>
                  <a:t>公式所</a:t>
                </a:r>
                <a:r>
                  <a:rPr lang="zh-CN" altLang="zh-CN" sz="1200" kern="1200" dirty="0">
                    <a:solidFill>
                      <a:schemeClr val="tx1"/>
                    </a:solidFill>
                    <a:effectLst/>
                    <a:latin typeface="+mn-lt"/>
                    <a:ea typeface="+mn-ea"/>
                    <a:cs typeface="+mn-cs"/>
                  </a:rPr>
                  <a:t>示</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表示信号传播距离随人体运动而变化的路径集。沿</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的所有信号在接收器处汇总为</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𝑓,𝑡)</a:t>
                </a:r>
                <a:endParaRPr lang="en-US" altLang="zh-CN" dirty="0" smtClean="0"/>
              </a:p>
              <a:p>
                <a:endParaRPr lang="en-US" altLang="zh-CN" dirty="0" smtClean="0"/>
              </a:p>
              <a:p>
                <a:r>
                  <a:rPr lang="zh-CN" altLang="zh-CN" sz="1200" kern="1200" dirty="0" smtClean="0">
                    <a:solidFill>
                      <a:schemeClr val="tx1"/>
                    </a:solidFill>
                    <a:effectLst/>
                    <a:latin typeface="+mn-lt"/>
                    <a:ea typeface="+mn-ea"/>
                    <a:cs typeface="+mn-cs"/>
                  </a:rPr>
                  <a:t>躯干可以在徒手健身运动期间根据不同的阶段让信号通过或遮挡信号。就像人体遮挡光传播一样，我们的躯干也遮挡了移动信号的传播，本文称之为遮挡效应</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11</a:t>
            </a:fld>
            <a:endParaRPr lang="zh-CN" altLang="en-US"/>
          </a:p>
        </p:txBody>
      </p:sp>
    </p:spTree>
    <p:extLst>
      <p:ext uri="{BB962C8B-B14F-4D97-AF65-F5344CB8AC3E}">
        <p14:creationId xmlns:p14="http://schemas.microsoft.com/office/powerpoint/2010/main" val="235241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如图所示为遮挡模型示意图</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信号传播的周期性</a:t>
                </a:r>
                <a:r>
                  <a:rPr lang="zh-CN" altLang="zh-CN" sz="1200" kern="1200" dirty="0" smtClean="0">
                    <a:solidFill>
                      <a:schemeClr val="tx1"/>
                    </a:solidFill>
                    <a:effectLst/>
                    <a:latin typeface="+mn-lt"/>
                    <a:ea typeface="+mn-ea"/>
                    <a:cs typeface="+mn-cs"/>
                  </a:rPr>
                  <a:t>开关函数可以用方波函数</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𝛾</m:t>
                        </m:r>
                      </m:e>
                      <m:sub>
                        <m:r>
                          <a:rPr lang="en-US" altLang="zh-CN" sz="1200" i="1" kern="1200">
                            <a:solidFill>
                              <a:schemeClr val="tx1"/>
                            </a:solidFill>
                            <a:effectLst/>
                            <a:latin typeface="Cambria Math" panose="02040503050406030204" pitchFamily="18" charset="0"/>
                            <a:ea typeface="+mn-ea"/>
                            <a:cs typeface="+mn-cs"/>
                          </a:rPr>
                          <m:t>𝑝</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𝑡</m:t>
                    </m:r>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smtClean="0">
                    <a:solidFill>
                      <a:schemeClr val="tx1"/>
                    </a:solidFill>
                    <a:effectLst/>
                    <a:latin typeface="+mn-lt"/>
                    <a:ea typeface="+mn-ea"/>
                    <a:cs typeface="+mn-cs"/>
                  </a:rPr>
                  <a:t>表示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由于身体初始位置不同，图</a:t>
                </a:r>
                <a:r>
                  <a:rPr lang="zh-CN" altLang="en-US" sz="1200" kern="1200" dirty="0" smtClean="0">
                    <a:solidFill>
                      <a:schemeClr val="tx1"/>
                    </a:solidFill>
                    <a:effectLst/>
                    <a:latin typeface="+mn-lt"/>
                    <a:ea typeface="+mn-ea"/>
                    <a:cs typeface="+mn-cs"/>
                  </a:rPr>
                  <a:t>中</a:t>
                </a:r>
                <a:r>
                  <a:rPr lang="zh-CN" altLang="zh-CN" sz="1200" kern="1200" dirty="0" smtClean="0">
                    <a:solidFill>
                      <a:schemeClr val="tx1"/>
                    </a:solidFill>
                    <a:effectLst/>
                    <a:latin typeface="+mn-lt"/>
                    <a:ea typeface="+mn-ea"/>
                    <a:cs typeface="+mn-cs"/>
                  </a:rPr>
                  <a:t>显示了具有不同占空比的两个示例</a:t>
                </a:r>
                <a:r>
                  <a:rPr lang="zh-CN" altLang="zh-CN" sz="1200" kern="1200" dirty="0" smtClean="0">
                    <a:solidFill>
                      <a:schemeClr val="tx1"/>
                    </a:solidFill>
                    <a:effectLst/>
                    <a:latin typeface="+mn-lt"/>
                    <a:ea typeface="+mn-ea"/>
                    <a:cs typeface="+mn-cs"/>
                  </a:rPr>
                  <a:t>开关函数</a:t>
                </a:r>
                <a:endParaRPr lang="en-US" altLang="zh-CN" dirty="0" smtClean="0"/>
              </a:p>
              <a:p>
                <a:r>
                  <a:rPr lang="zh-CN" altLang="zh-CN" sz="1200" kern="1200" dirty="0" smtClean="0">
                    <a:solidFill>
                      <a:schemeClr val="tx1"/>
                    </a:solidFill>
                    <a:effectLst/>
                    <a:latin typeface="+mn-lt"/>
                    <a:ea typeface="+mn-ea"/>
                    <a:cs typeface="+mn-cs"/>
                  </a:rPr>
                  <a:t>就像人体遮挡光传播一样，我们的躯干也遮挡了移动信号的传播</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信号传播的周期性开关函数可以用方波函数</a:t>
                </a:r>
                <a:r>
                  <a:rPr lang="en-US" altLang="zh-CN" sz="1200" i="0" kern="1200">
                    <a:solidFill>
                      <a:schemeClr val="tx1"/>
                    </a:solidFill>
                    <a:effectLst/>
                    <a:latin typeface="+mn-lt"/>
                    <a:ea typeface="+mn-ea"/>
                    <a:cs typeface="+mn-cs"/>
                  </a:rPr>
                  <a:t>𝛾</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𝑝 (𝑡)</a:t>
                </a:r>
                <a:r>
                  <a:rPr lang="zh-CN" altLang="zh-CN" sz="1200" kern="1200" dirty="0" smtClean="0">
                    <a:solidFill>
                      <a:schemeClr val="tx1"/>
                    </a:solidFill>
                    <a:effectLst/>
                    <a:latin typeface="+mn-lt"/>
                    <a:ea typeface="+mn-ea"/>
                    <a:cs typeface="+mn-cs"/>
                  </a:rPr>
                  <a:t>表示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由于身体初始位置不同，图</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所示显示了具有不同占空比的两个示例开关函数</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人类徒手健身运动的频率非常低（</a:t>
                </a:r>
                <a:r>
                  <a:rPr lang="en-US" altLang="zh-CN" sz="1200" kern="1200" dirty="0">
                    <a:solidFill>
                      <a:schemeClr val="tx1"/>
                    </a:solidFill>
                    <a:effectLst/>
                    <a:latin typeface="+mn-lt"/>
                    <a:ea typeface="+mn-ea"/>
                    <a:cs typeface="+mn-cs"/>
                  </a:rPr>
                  <a:t>&lt;1Hz</a:t>
                </a:r>
                <a:r>
                  <a:rPr lang="zh-CN" altLang="zh-CN" sz="1200" kern="1200" dirty="0">
                    <a:solidFill>
                      <a:schemeClr val="tx1"/>
                    </a:solidFill>
                    <a:effectLst/>
                    <a:latin typeface="+mn-lt"/>
                    <a:ea typeface="+mn-ea"/>
                    <a:cs typeface="+mn-cs"/>
                  </a:rPr>
                  <a:t>）。考虑观察到的人体运动对移动信号产生影响的现象时，</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𝑏</a:t>
                </a:r>
                <a:r>
                  <a:rPr lang="zh-CN" altLang="zh-CN" sz="1200" i="0" kern="1200">
                    <a:solidFill>
                      <a:schemeClr val="tx1"/>
                    </a:solidFill>
                    <a:effectLst/>
                    <a:latin typeface="Cambria Math" panose="02040503050406030204" pitchFamily="18" charset="0"/>
                    <a:ea typeface="+mn-ea"/>
                    <a:cs typeface="+mn-cs"/>
                  </a:rPr>
                  <a:t> (</a:t>
                </a:r>
                <a:r>
                  <a:rPr lang="en-US" altLang="zh-CN" sz="1200" i="0" kern="1200">
                    <a:solidFill>
                      <a:schemeClr val="tx1"/>
                    </a:solidFill>
                    <a:effectLst/>
                    <a:latin typeface="Cambria Math" panose="02040503050406030204" pitchFamily="18" charset="0"/>
                    <a:ea typeface="+mn-ea"/>
                    <a:cs typeface="+mn-cs"/>
                  </a:rPr>
                  <a:t>𝑓,𝑡)</a:t>
                </a:r>
                <a:r>
                  <a:rPr lang="zh-CN" altLang="zh-CN" sz="1200" kern="1200" dirty="0">
                    <a:solidFill>
                      <a:schemeClr val="tx1"/>
                    </a:solidFill>
                    <a:effectLst/>
                    <a:latin typeface="+mn-lt"/>
                    <a:ea typeface="+mn-ea"/>
                    <a:cs typeface="+mn-cs"/>
                  </a:rPr>
                  <a:t>是唯一可能的原因。首先，所有路径的对应</a:t>
                </a:r>
                <a:r>
                  <a:rPr lang="en-US" altLang="zh-CN" sz="1200" i="0" kern="1200">
                    <a:solidFill>
                      <a:schemeClr val="tx1"/>
                    </a:solidFill>
                    <a:effectLst/>
                    <a:latin typeface="Cambria Math" panose="02040503050406030204" pitchFamily="18" charset="0"/>
                    <a:ea typeface="+mn-ea"/>
                    <a:cs typeface="+mn-cs"/>
                  </a:rPr>
                  <a:t>𝛾</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𝑝 (𝑡)</a:t>
                </a:r>
                <a:r>
                  <a:rPr lang="zh-CN" altLang="zh-CN" sz="1200" kern="1200" dirty="0">
                    <a:solidFill>
                      <a:schemeClr val="tx1"/>
                    </a:solidFill>
                    <a:effectLst/>
                    <a:latin typeface="+mn-lt"/>
                    <a:ea typeface="+mn-ea"/>
                    <a:cs typeface="+mn-cs"/>
                  </a:rPr>
                  <a:t>共享相同的基本周期</a:t>
                </a:r>
                <a:r>
                  <a:rPr lang="en-US" altLang="zh-CN" sz="1200" i="0" kern="1200">
                    <a:solidFill>
                      <a:schemeClr val="tx1"/>
                    </a:solidFill>
                    <a:effectLst/>
                    <a:latin typeface="Cambria Math" panose="02040503050406030204" pitchFamily="18" charset="0"/>
                    <a:ea typeface="+mn-ea"/>
                    <a:cs typeface="+mn-cs"/>
                  </a:rPr>
                  <a:t>𝑇</a:t>
                </a:r>
                <a:r>
                  <a:rPr lang="zh-CN" altLang="zh-CN" sz="1200" kern="1200" dirty="0">
                    <a:solidFill>
                      <a:schemeClr val="tx1"/>
                    </a:solidFill>
                    <a:effectLst/>
                    <a:latin typeface="+mn-lt"/>
                    <a:ea typeface="+mn-ea"/>
                    <a:cs typeface="+mn-cs"/>
                  </a:rPr>
                  <a:t>。如果我们应用傅立叶变换并选择频率</a:t>
                </a:r>
                <a:r>
                  <a:rPr lang="en-US" altLang="zh-CN" sz="1200" i="0" kern="1200">
                    <a:solidFill>
                      <a:schemeClr val="tx1"/>
                    </a:solidFill>
                    <a:effectLst/>
                    <a:latin typeface="Cambria Math" panose="02040503050406030204" pitchFamily="18" charset="0"/>
                    <a:ea typeface="+mn-ea"/>
                    <a:cs typeface="+mn-cs"/>
                  </a:rPr>
                  <a:t>𝑇</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−1</a:t>
                </a:r>
                <a:r>
                  <a:rPr lang="zh-CN" altLang="zh-CN" sz="1200" i="0" kern="1200">
                    <a:solidFill>
                      <a:schemeClr val="tx1"/>
                    </a:solidFill>
                    <a:effectLst/>
                    <a:latin typeface="Cambria Math" panose="02040503050406030204" pitchFamily="18" charset="0"/>
                    <a:ea typeface="+mn-ea"/>
                    <a:cs typeface="+mn-cs"/>
                  </a:rPr>
                  <a:t>)</a:t>
                </a:r>
                <a:r>
                  <a:rPr lang="zh-CN" altLang="zh-CN" sz="1200" kern="1200" dirty="0">
                    <a:solidFill>
                      <a:schemeClr val="tx1"/>
                    </a:solidFill>
                    <a:effectLst/>
                    <a:latin typeface="+mn-lt"/>
                    <a:ea typeface="+mn-ea"/>
                    <a:cs typeface="+mn-cs"/>
                  </a:rPr>
                  <a:t>的分量，则将筛选出</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𝑏</a:t>
                </a:r>
                <a:r>
                  <a:rPr lang="zh-CN" altLang="zh-CN" sz="1200" i="0" kern="1200">
                    <a:solidFill>
                      <a:schemeClr val="tx1"/>
                    </a:solidFill>
                    <a:effectLst/>
                    <a:latin typeface="Cambria Math" panose="02040503050406030204" pitchFamily="18" charset="0"/>
                    <a:ea typeface="+mn-ea"/>
                    <a:cs typeface="+mn-cs"/>
                  </a:rPr>
                  <a:t> (</a:t>
                </a:r>
                <a:r>
                  <a:rPr lang="en-US" altLang="zh-CN" sz="1200" i="0" kern="1200">
                    <a:solidFill>
                      <a:schemeClr val="tx1"/>
                    </a:solidFill>
                    <a:effectLst/>
                    <a:latin typeface="Cambria Math" panose="02040503050406030204" pitchFamily="18" charset="0"/>
                    <a:ea typeface="+mn-ea"/>
                    <a:cs typeface="+mn-cs"/>
                  </a:rPr>
                  <a:t>𝑓,𝑡)</a:t>
                </a:r>
                <a:r>
                  <a:rPr lang="zh-CN" altLang="zh-CN" sz="1200" kern="1200" dirty="0">
                    <a:solidFill>
                      <a:schemeClr val="tx1"/>
                    </a:solidFill>
                    <a:effectLst/>
                    <a:latin typeface="+mn-lt"/>
                    <a:ea typeface="+mn-ea"/>
                    <a:cs typeface="+mn-cs"/>
                  </a:rPr>
                  <a:t>中的所有项并将其汇总</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其次</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𝑏</a:t>
                </a:r>
                <a:r>
                  <a:rPr lang="zh-CN" altLang="zh-CN" sz="1200" i="0" kern="1200">
                    <a:solidFill>
                      <a:schemeClr val="tx1"/>
                    </a:solidFill>
                    <a:effectLst/>
                    <a:latin typeface="Cambria Math" panose="02040503050406030204" pitchFamily="18" charset="0"/>
                    <a:ea typeface="+mn-ea"/>
                    <a:cs typeface="+mn-cs"/>
                  </a:rPr>
                  <a:t> (</a:t>
                </a:r>
                <a:r>
                  <a:rPr lang="en-US" altLang="zh-CN" sz="1200" i="0" kern="1200">
                    <a:solidFill>
                      <a:schemeClr val="tx1"/>
                    </a:solidFill>
                    <a:effectLst/>
                    <a:latin typeface="Cambria Math" panose="02040503050406030204" pitchFamily="18" charset="0"/>
                    <a:ea typeface="+mn-ea"/>
                    <a:cs typeface="+mn-cs"/>
                  </a:rPr>
                  <a:t>𝑓,𝑡)</a:t>
                </a:r>
                <a:r>
                  <a:rPr lang="zh-CN" altLang="zh-CN" sz="1200" kern="1200" dirty="0">
                    <a:solidFill>
                      <a:schemeClr val="tx1"/>
                    </a:solidFill>
                    <a:effectLst/>
                    <a:latin typeface="+mn-lt"/>
                    <a:ea typeface="+mn-ea"/>
                    <a:cs typeface="+mn-cs"/>
                  </a:rPr>
                  <a:t>在</a:t>
                </a:r>
                <a:r>
                  <a:rPr lang="en-US" altLang="zh-CN" sz="1200" i="0" kern="1200">
                    <a:solidFill>
                      <a:schemeClr val="tx1"/>
                    </a:solidFill>
                    <a:effectLst/>
                    <a:latin typeface="Cambria Math" panose="02040503050406030204" pitchFamily="18" charset="0"/>
                    <a:ea typeface="+mn-ea"/>
                    <a:cs typeface="+mn-cs"/>
                  </a:rPr>
                  <a:t>𝑦</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𝑓,𝑡)</a:t>
                </a:r>
                <a:r>
                  <a:rPr lang="zh-CN" altLang="zh-CN" sz="1200" kern="1200" dirty="0">
                    <a:solidFill>
                      <a:schemeClr val="tx1"/>
                    </a:solidFill>
                    <a:effectLst/>
                    <a:latin typeface="+mn-lt"/>
                    <a:ea typeface="+mn-ea"/>
                    <a:cs typeface="+mn-cs"/>
                  </a:rPr>
                  <a:t>中占很大比例，这是因为躯干的面积较大，从而遮挡了信号传输。先前的研究已经证实，四肢对无线传播的影响要小于躯干。同时，</a:t>
                </a:r>
                <a:r>
                  <a:rPr lang="en-US" altLang="zh-CN" sz="1200" i="0" kern="1200">
                    <a:solidFill>
                      <a:schemeClr val="tx1"/>
                    </a:solidFill>
                    <a:effectLst/>
                    <a:latin typeface="Cambria Math" panose="02040503050406030204" pitchFamily="18" charset="0"/>
                    <a:ea typeface="+mn-ea"/>
                    <a:cs typeface="+mn-cs"/>
                  </a:rPr>
                  <a:t>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𝑏</a:t>
                </a:r>
                <a:r>
                  <a:rPr lang="zh-CN" altLang="zh-CN" sz="1200" kern="1200" dirty="0">
                    <a:solidFill>
                      <a:schemeClr val="tx1"/>
                    </a:solidFill>
                    <a:effectLst/>
                    <a:latin typeface="+mn-lt"/>
                    <a:ea typeface="+mn-ea"/>
                    <a:cs typeface="+mn-cs"/>
                  </a:rPr>
                  <a:t>中的路径数量比</a:t>
                </a:r>
                <a:r>
                  <a:rPr lang="en-US" altLang="zh-CN" sz="1200" i="0" kern="1200">
                    <a:solidFill>
                      <a:schemeClr val="tx1"/>
                    </a:solidFill>
                    <a:effectLst/>
                    <a:latin typeface="Cambria Math" panose="02040503050406030204" pitchFamily="18" charset="0"/>
                    <a:ea typeface="+mn-ea"/>
                    <a:cs typeface="+mn-cs"/>
                  </a:rPr>
                  <a:t>𝑃</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𝑟</a:t>
                </a:r>
                <a:r>
                  <a:rPr lang="zh-CN" altLang="zh-CN" sz="1200" kern="1200" dirty="0">
                    <a:solidFill>
                      <a:schemeClr val="tx1"/>
                    </a:solidFill>
                    <a:effectLst/>
                    <a:latin typeface="+mn-lt"/>
                    <a:ea typeface="+mn-ea"/>
                    <a:cs typeface="+mn-cs"/>
                  </a:rPr>
                  <a:t>中的路径数量大得多，这是因为整个躯干都占据了遮挡区域，而反射路径通常发生在身体弯曲或四肢处。</a:t>
                </a:r>
              </a:p>
              <a:p>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12</a:t>
            </a:fld>
            <a:endParaRPr lang="zh-CN" altLang="en-US"/>
          </a:p>
        </p:txBody>
      </p:sp>
    </p:spTree>
    <p:extLst>
      <p:ext uri="{BB962C8B-B14F-4D97-AF65-F5344CB8AC3E}">
        <p14:creationId xmlns:p14="http://schemas.microsoft.com/office/powerpoint/2010/main" val="647514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本文的关键技术之一是提出了实时的动作切割算法，</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可以</a:t>
            </a:r>
            <a:r>
              <a:rPr lang="zh-CN" altLang="zh-CN" sz="1200" kern="1200" dirty="0" smtClean="0">
                <a:solidFill>
                  <a:schemeClr val="tx1"/>
                </a:solidFill>
                <a:effectLst/>
                <a:latin typeface="+mn-lt"/>
                <a:ea typeface="+mn-ea"/>
                <a:cs typeface="+mn-cs"/>
              </a:rPr>
              <a:t>从一组带有不等长休息间隔的运动中实时提取出单个运动的动作阶段</a:t>
            </a:r>
            <a:r>
              <a:rPr lang="zh-CN" altLang="en-US" sz="1200" kern="1200" dirty="0" smtClean="0">
                <a:solidFill>
                  <a:schemeClr val="tx1"/>
                </a:solidFill>
                <a:effectLst/>
                <a:latin typeface="+mn-lt"/>
                <a:ea typeface="+mn-ea"/>
                <a:cs typeface="+mn-cs"/>
              </a:rPr>
              <a:t>，如图所示</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a:t>
            </a:r>
            <a:r>
              <a:rPr lang="zh-CN" altLang="zh-CN" sz="1200" kern="1200" dirty="0" smtClean="0">
                <a:solidFill>
                  <a:schemeClr val="tx1"/>
                </a:solidFill>
                <a:effectLst/>
                <a:latin typeface="+mn-lt"/>
                <a:ea typeface="+mn-ea"/>
                <a:cs typeface="+mn-cs"/>
              </a:rPr>
              <a:t>关键挑战是我们无法预判或长或短时间的休息间隔</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411009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分割算法首先将运动通过短时傅里叶变换到</a:t>
                </a:r>
                <a:r>
                  <a:rPr lang="zh-CN" altLang="zh-CN" sz="1200" kern="1200" dirty="0" smtClean="0">
                    <a:solidFill>
                      <a:schemeClr val="tx1"/>
                    </a:solidFill>
                    <a:effectLst/>
                    <a:latin typeface="+mn-lt"/>
                    <a:ea typeface="+mn-ea"/>
                    <a:cs typeface="+mn-cs"/>
                  </a:rPr>
                  <a:t>频谱图</a:t>
                </a:r>
                <a:r>
                  <a:rPr lang="zh-CN" altLang="en-US" sz="1200" kern="1200" dirty="0" smtClean="0">
                    <a:solidFill>
                      <a:schemeClr val="tx1"/>
                    </a:solidFill>
                    <a:effectLst/>
                    <a:latin typeface="+mn-lt"/>
                    <a:ea typeface="+mn-ea"/>
                    <a:cs typeface="+mn-cs"/>
                  </a:rPr>
                  <a:t>中</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a:t>
                </a:r>
                <a:r>
                  <a:rPr lang="en-US" altLang="zh-CN" sz="1200" kern="1200" dirty="0" smtClean="0">
                    <a:solidFill>
                      <a:schemeClr val="tx1"/>
                    </a:solidFill>
                    <a:effectLst/>
                    <a:latin typeface="+mn-lt"/>
                    <a:ea typeface="+mn-ea"/>
                    <a:cs typeface="+mn-cs"/>
                  </a:rPr>
                  <a:t>0.2Hz</a:t>
                </a:r>
                <a:r>
                  <a:rPr lang="zh-CN" altLang="zh-CN" sz="1200" kern="1200" dirty="0" smtClean="0">
                    <a:solidFill>
                      <a:schemeClr val="tx1"/>
                    </a:solidFill>
                    <a:effectLst/>
                    <a:latin typeface="+mn-lt"/>
                    <a:ea typeface="+mn-ea"/>
                    <a:cs typeface="+mn-cs"/>
                  </a:rPr>
                  <a:t>的频率系数上具有较高的能量，本文将</a:t>
                </a:r>
                <a:r>
                  <a:rPr lang="en-US" altLang="zh-CN" sz="1200" kern="1200" dirty="0" smtClean="0">
                    <a:solidFill>
                      <a:schemeClr val="tx1"/>
                    </a:solidFill>
                    <a:effectLst/>
                    <a:latin typeface="+mn-lt"/>
                    <a:ea typeface="+mn-ea"/>
                    <a:cs typeface="+mn-cs"/>
                  </a:rPr>
                  <a:t>0.2Hz</a:t>
                </a:r>
                <a:r>
                  <a:rPr lang="zh-CN" altLang="zh-CN" sz="1200" kern="1200" dirty="0" smtClean="0">
                    <a:solidFill>
                      <a:schemeClr val="tx1"/>
                    </a:solidFill>
                    <a:effectLst/>
                    <a:latin typeface="+mn-lt"/>
                    <a:ea typeface="+mn-ea"/>
                    <a:cs typeface="+mn-cs"/>
                  </a:rPr>
                  <a:t>作为主频率系数</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黑色实线</a:t>
                </a:r>
                <a:r>
                  <a:rPr lang="zh-CN" altLang="en-US" sz="1200" kern="1200" dirty="0" smtClean="0">
                    <a:solidFill>
                      <a:schemeClr val="tx1"/>
                    </a:solidFill>
                    <a:effectLst/>
                    <a:latin typeface="+mn-lt"/>
                    <a:ea typeface="+mn-ea"/>
                    <a:cs typeface="+mn-cs"/>
                  </a:rPr>
                  <a:t>表示</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红色虚线表示其</a:t>
                </a:r>
                <a:r>
                  <a:rPr lang="zh-CN" altLang="zh-CN" sz="1200" kern="1200" dirty="0" smtClean="0">
                    <a:solidFill>
                      <a:schemeClr val="tx1"/>
                    </a:solidFill>
                    <a:effectLst/>
                    <a:latin typeface="+mn-lt"/>
                    <a:ea typeface="+mn-ea"/>
                    <a:cs typeface="+mn-cs"/>
                  </a:rPr>
                  <a:t>变化率，</a:t>
                </a:r>
                <a:r>
                  <a:rPr lang="zh-CN" altLang="en-US" sz="1200" kern="1200" dirty="0" smtClean="0">
                    <a:solidFill>
                      <a:schemeClr val="tx1"/>
                    </a:solidFill>
                    <a:effectLst/>
                    <a:latin typeface="+mn-lt"/>
                    <a:ea typeface="+mn-ea"/>
                    <a:cs typeface="+mn-cs"/>
                  </a:rPr>
                  <a:t>变化率的极值分别表示动作的开始和结束点，这是因为运动状态改变时变化率最大</a:t>
                </a:r>
                <a:endParaRPr lang="en-US" altLang="zh-CN" sz="120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显示了图</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中序列的频谱图，为清晰起见，本文消除了</a:t>
                </a:r>
                <a:r>
                  <a:rPr lang="en-US" altLang="zh-CN" sz="1200" kern="1200" dirty="0" smtClean="0">
                    <a:solidFill>
                      <a:schemeClr val="tx1"/>
                    </a:solidFill>
                    <a:effectLst/>
                    <a:latin typeface="+mn-lt"/>
                    <a:ea typeface="+mn-ea"/>
                    <a:cs typeface="+mn-cs"/>
                  </a:rPr>
                  <a:t>DC</a:t>
                </a:r>
                <a:r>
                  <a:rPr lang="zh-CN" altLang="zh-CN" sz="1200" kern="1200" dirty="0" smtClean="0">
                    <a:solidFill>
                      <a:schemeClr val="tx1"/>
                    </a:solidFill>
                    <a:effectLst/>
                    <a:latin typeface="+mn-lt"/>
                    <a:ea typeface="+mn-ea"/>
                    <a:cs typeface="+mn-cs"/>
                  </a:rPr>
                  <a:t>分量和</a:t>
                </a:r>
                <a:r>
                  <a:rPr lang="en-US" altLang="zh-CN" sz="1200" kern="1200" dirty="0" smtClean="0">
                    <a:solidFill>
                      <a:schemeClr val="tx1"/>
                    </a:solidFill>
                    <a:effectLst/>
                    <a:latin typeface="+mn-lt"/>
                    <a:ea typeface="+mn-ea"/>
                    <a:cs typeface="+mn-cs"/>
                  </a:rPr>
                  <a:t>6.25Hz</a:t>
                </a:r>
                <a:r>
                  <a:rPr lang="zh-CN" altLang="zh-CN" sz="1200" kern="1200" dirty="0" smtClean="0">
                    <a:solidFill>
                      <a:schemeClr val="tx1"/>
                    </a:solidFill>
                    <a:effectLst/>
                    <a:latin typeface="+mn-lt"/>
                    <a:ea typeface="+mn-ea"/>
                    <a:cs typeface="+mn-cs"/>
                  </a:rPr>
                  <a:t>以上的频率。从图中可以看出，锻炼的低频成分上具有肉眼可见的重复模式，且其在</a:t>
                </a:r>
                <a:r>
                  <a:rPr lang="en-US" altLang="zh-CN" sz="1200" kern="1200" dirty="0" smtClean="0">
                    <a:solidFill>
                      <a:schemeClr val="tx1"/>
                    </a:solidFill>
                    <a:effectLst/>
                    <a:latin typeface="+mn-lt"/>
                    <a:ea typeface="+mn-ea"/>
                    <a:cs typeface="+mn-cs"/>
                  </a:rPr>
                  <a:t>0.2Hz</a:t>
                </a:r>
                <a:r>
                  <a:rPr lang="zh-CN" altLang="zh-CN" sz="1200" kern="1200" dirty="0" smtClean="0">
                    <a:solidFill>
                      <a:schemeClr val="tx1"/>
                    </a:solidFill>
                    <a:effectLst/>
                    <a:latin typeface="+mn-lt"/>
                    <a:ea typeface="+mn-ea"/>
                    <a:cs typeface="+mn-cs"/>
                  </a:rPr>
                  <a:t>的频率系数上具有较高的能量，本文将</a:t>
                </a:r>
                <a:r>
                  <a:rPr lang="en-US" altLang="zh-CN" sz="1200" kern="1200" dirty="0" smtClean="0">
                    <a:solidFill>
                      <a:schemeClr val="tx1"/>
                    </a:solidFill>
                    <a:effectLst/>
                    <a:latin typeface="+mn-lt"/>
                    <a:ea typeface="+mn-ea"/>
                    <a:cs typeface="+mn-cs"/>
                  </a:rPr>
                  <a:t>0.2Hz</a:t>
                </a:r>
                <a:r>
                  <a:rPr lang="zh-CN" altLang="zh-CN" sz="1200" kern="1200" dirty="0" smtClean="0">
                    <a:solidFill>
                      <a:schemeClr val="tx1"/>
                    </a:solidFill>
                    <a:effectLst/>
                    <a:latin typeface="+mn-lt"/>
                    <a:ea typeface="+mn-ea"/>
                    <a:cs typeface="+mn-cs"/>
                  </a:rPr>
                  <a:t>作为主频率系数。进一步用黑色实线绘制出了</a:t>
                </a:r>
                <a:r>
                  <a:rPr lang="en-US" altLang="zh-CN" sz="1200" kern="1200" dirty="0" smtClean="0">
                    <a:solidFill>
                      <a:schemeClr val="tx1"/>
                    </a:solidFill>
                    <a:effectLst/>
                    <a:latin typeface="+mn-lt"/>
                    <a:ea typeface="+mn-ea"/>
                    <a:cs typeface="+mn-cs"/>
                  </a:rPr>
                  <a:t>0.2Hz</a:t>
                </a:r>
                <a:r>
                  <a:rPr lang="zh-CN" altLang="zh-CN" sz="1200" kern="1200" dirty="0" smtClean="0">
                    <a:solidFill>
                      <a:schemeClr val="tx1"/>
                    </a:solidFill>
                    <a:effectLst/>
                    <a:latin typeface="+mn-lt"/>
                    <a:ea typeface="+mn-ea"/>
                    <a:cs typeface="+mn-cs"/>
                  </a:rPr>
                  <a:t>主频率系数。实线上的峰和谷表示动作阶段的中心和重复运动的休息间隔</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从主频率的系数序列中提取变化率序列，以找到单个运动样本的动作阶段的开始和结束</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为了消除错误的开始点和结束点匹配，</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制定了时间和能量标准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首先，为了检验或更新当前动作的开始点</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评估从最后一个结束点到当前峰值的时间间隔是否长于</a:t>
                </a:r>
                <a:r>
                  <a:rPr lang="en-US" altLang="zh-CN" sz="1200" i="0" kern="1200">
                    <a:solidFill>
                      <a:schemeClr val="tx1"/>
                    </a:solidFill>
                    <a:effectLst/>
                    <a:latin typeface="+mn-lt"/>
                    <a:ea typeface="+mn-ea"/>
                    <a:cs typeface="+mn-cs"/>
                  </a:rPr>
                  <a:t>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𝑟</a:t>
                </a:r>
                <a:r>
                  <a:rPr lang="zh-CN" altLang="zh-CN" sz="1200" kern="1200" dirty="0">
                    <a:solidFill>
                      <a:schemeClr val="tx1"/>
                    </a:solidFill>
                    <a:effectLst/>
                    <a:latin typeface="+mn-lt"/>
                    <a:ea typeface="+mn-ea"/>
                    <a:cs typeface="+mn-cs"/>
                  </a:rPr>
                  <a:t>表示最短的休息间隔，如果时间长于最短休息间隔，该峰值点才可以作为开始点。如果同时有两个连续的峰满足时间标准，则</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将选择变化率较高的峰作为开始点</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其次，</a:t>
                </a:r>
                <a:r>
                  <a:rPr lang="zh-CN" altLang="zh-CN" sz="1200" kern="1200" dirty="0" smtClean="0">
                    <a:solidFill>
                      <a:schemeClr val="tx1"/>
                    </a:solidFill>
                    <a:effectLst/>
                    <a:latin typeface="+mn-lt"/>
                    <a:ea typeface="+mn-ea"/>
                    <a:cs typeface="+mn-cs"/>
                  </a:rPr>
                  <a:t>为了判断结束点，算法设置了两组标准分别来寻找潜在的结束点，以及在多个结束点满足条件时，更新最优结束点。每组标准都包含一个时间准则和一个数值准则。</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第一组标准是为了寻找结束点，其中的时间标准用来评估从起点到当前谷的时间间隔是否大于</a:t>
                </a:r>
                <a:r>
                  <a:rPr lang="en-US" altLang="zh-CN" sz="1200" i="0" kern="1200">
                    <a:solidFill>
                      <a:schemeClr val="tx1"/>
                    </a:solidFill>
                    <a:effectLst/>
                    <a:latin typeface="+mn-lt"/>
                    <a:ea typeface="+mn-ea"/>
                    <a:cs typeface="+mn-cs"/>
                  </a:rPr>
                  <a:t>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𝑎</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𝑎</a:t>
                </a:r>
                <a:r>
                  <a:rPr lang="zh-CN" altLang="zh-CN" sz="1200" kern="1200" dirty="0">
                    <a:solidFill>
                      <a:schemeClr val="tx1"/>
                    </a:solidFill>
                    <a:effectLst/>
                    <a:latin typeface="+mn-lt"/>
                    <a:ea typeface="+mn-ea"/>
                    <a:cs typeface="+mn-cs"/>
                  </a:rPr>
                  <a:t>表示最短动作阶段，如果时间长于最短动作阶段，该谷值点才可以作为结束点。在该时间标准满足的前提下，</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继续评估能量标准，即潜在动作阶段内部的平均值要比最后一个休息间隔内的平均值高得多</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a:t>
                </a:r>
                <a:r>
                  <a:rPr lang="zh-CN" altLang="zh-CN" sz="1200" kern="1200" dirty="0">
                    <a:solidFill>
                      <a:schemeClr val="tx1"/>
                    </a:solidFill>
                    <a:effectLst/>
                    <a:latin typeface="+mn-lt"/>
                    <a:ea typeface="+mn-ea"/>
                    <a:cs typeface="+mn-cs"/>
                  </a:rPr>
                  <a:t>组标准是为了判断是否更新结束点。它的时间标准是新出现的满足条件的结束点是否足够接近最后记录的结束点。如果两者时间标准同时满足，</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将使用变化率较低的谷值更新已记录的结束点</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3272693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在特征选择方面，首先</a:t>
            </a:r>
            <a:r>
              <a:rPr lang="zh-CN" altLang="zh-CN" sz="1200" kern="1200" dirty="0" smtClean="0">
                <a:solidFill>
                  <a:schemeClr val="tx1"/>
                </a:solidFill>
                <a:effectLst/>
                <a:latin typeface="+mn-lt"/>
                <a:ea typeface="+mn-ea"/>
                <a:cs typeface="+mn-cs"/>
              </a:rPr>
              <a:t>在三次样条插值法的信号段上进行傅里叶变换，</a:t>
            </a:r>
            <a:r>
              <a:rPr lang="zh-CN" altLang="en-US" sz="1200" kern="1200" dirty="0" smtClean="0">
                <a:solidFill>
                  <a:schemeClr val="tx1"/>
                </a:solidFill>
                <a:effectLst/>
                <a:latin typeface="+mn-lt"/>
                <a:ea typeface="+mn-ea"/>
                <a:cs typeface="+mn-cs"/>
              </a:rPr>
              <a:t>选取</a:t>
            </a:r>
            <a:r>
              <a:rPr lang="zh-CN" altLang="zh-CN" sz="1200" kern="1200" dirty="0" smtClean="0">
                <a:solidFill>
                  <a:schemeClr val="tx1"/>
                </a:solidFill>
                <a:effectLst/>
                <a:latin typeface="+mn-lt"/>
                <a:ea typeface="+mn-ea"/>
                <a:cs typeface="+mn-cs"/>
              </a:rPr>
              <a:t>其第二个到第五个低频系数。</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进一步将小波变换</a:t>
            </a:r>
            <a:r>
              <a:rPr lang="zh-CN" altLang="zh-CN" sz="1200" kern="1200" dirty="0" smtClean="0">
                <a:solidFill>
                  <a:schemeClr val="tx1"/>
                </a:solidFill>
                <a:effectLst/>
                <a:latin typeface="+mn-lt"/>
                <a:ea typeface="+mn-ea"/>
                <a:cs typeface="+mn-cs"/>
              </a:rPr>
              <a:t>应用到低频分量的测量中，</a:t>
            </a:r>
            <a:r>
              <a:rPr lang="zh-CN" altLang="en-US" sz="1200" kern="1200" dirty="0" smtClean="0">
                <a:solidFill>
                  <a:schemeClr val="tx1"/>
                </a:solidFill>
                <a:effectLst/>
                <a:latin typeface="+mn-lt"/>
                <a:ea typeface="+mn-ea"/>
                <a:cs typeface="+mn-cs"/>
              </a:rPr>
              <a:t>分解为七个级别，</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并选取了第</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级的近似系数和第</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级，第</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级和第</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级的细节系数。</a:t>
            </a:r>
            <a:r>
              <a:rPr lang="zh-CN" altLang="en-US" sz="1200" kern="1200" dirty="0" smtClean="0">
                <a:solidFill>
                  <a:schemeClr val="tx1"/>
                </a:solidFill>
                <a:effectLst/>
                <a:latin typeface="+mn-lt"/>
                <a:ea typeface="+mn-ea"/>
                <a:cs typeface="+mn-cs"/>
              </a:rPr>
              <a:t>总计</a:t>
            </a:r>
            <a:r>
              <a:rPr lang="en-US" altLang="zh-CN" sz="1200" kern="1200" dirty="0" smtClean="0">
                <a:solidFill>
                  <a:schemeClr val="tx1"/>
                </a:solidFill>
                <a:effectLst/>
                <a:latin typeface="+mn-lt"/>
                <a:ea typeface="+mn-ea"/>
                <a:cs typeface="+mn-cs"/>
              </a:rPr>
              <a:t>36</a:t>
            </a:r>
            <a:r>
              <a:rPr lang="zh-CN" altLang="en-US" sz="1200" kern="1200" dirty="0" smtClean="0">
                <a:solidFill>
                  <a:schemeClr val="tx1"/>
                </a:solidFill>
                <a:effectLst/>
                <a:latin typeface="+mn-lt"/>
                <a:ea typeface="+mn-ea"/>
                <a:cs typeface="+mn-cs"/>
              </a:rPr>
              <a:t>个特征</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54885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黑体" panose="02010609060101010101" pitchFamily="49" charset="-122"/>
                <a:ea typeface="黑体" panose="02010609060101010101" pitchFamily="49" charset="-122"/>
                <a:cs typeface="Arial" panose="020B0604020202020204" pitchFamily="34" charset="0"/>
              </a:rPr>
              <a:t>这是本文的系统</a:t>
            </a:r>
            <a:r>
              <a:rPr lang="zh-CN" altLang="en-US" dirty="0" smtClean="0">
                <a:latin typeface="黑体" panose="02010609060101010101" pitchFamily="49" charset="-122"/>
                <a:ea typeface="黑体" panose="02010609060101010101" pitchFamily="49" charset="-122"/>
                <a:cs typeface="Arial" panose="020B0604020202020204" pitchFamily="34" charset="0"/>
              </a:rPr>
              <a:t>流程图，系统命名为</a:t>
            </a:r>
            <a:r>
              <a:rPr lang="en-US" altLang="zh-CN" dirty="0" err="1" smtClean="0">
                <a:latin typeface="黑体" panose="02010609060101010101" pitchFamily="49" charset="-122"/>
                <a:ea typeface="黑体" panose="02010609060101010101" pitchFamily="49" charset="-122"/>
                <a:cs typeface="Arial" panose="020B0604020202020204" pitchFamily="34" charset="0"/>
              </a:rPr>
              <a:t>Mobifit</a:t>
            </a:r>
            <a:endParaRPr lang="en-US" altLang="zh-CN" dirty="0" smtClean="0">
              <a:latin typeface="黑体" panose="02010609060101010101" pitchFamily="49" charset="-122"/>
              <a:ea typeface="黑体" panose="02010609060101010101" pitchFamily="49" charset="-122"/>
              <a:cs typeface="Arial" panose="020B0604020202020204" pitchFamily="34" charset="0"/>
            </a:endParaRPr>
          </a:p>
          <a:p>
            <a:endParaRPr lang="en-US" altLang="zh-CN" dirty="0" smtClean="0">
              <a:latin typeface="黑体" panose="02010609060101010101" pitchFamily="49" charset="-122"/>
              <a:ea typeface="黑体" panose="02010609060101010101" pitchFamily="49" charset="-122"/>
              <a:cs typeface="Arial" panose="020B0604020202020204" pitchFamily="34" charset="0"/>
            </a:endParaRPr>
          </a:p>
          <a:p>
            <a:r>
              <a:rPr lang="zh-CN" altLang="en-US" dirty="0" smtClean="0">
                <a:latin typeface="黑体" panose="02010609060101010101" pitchFamily="49" charset="-122"/>
                <a:ea typeface="黑体" panose="02010609060101010101" pitchFamily="49" charset="-122"/>
                <a:cs typeface="Arial" panose="020B0604020202020204" pitchFamily="34" charset="0"/>
              </a:rPr>
              <a:t>分为了信号接收，动作切割，特征提取，动作分类，结果输出五个模块</a:t>
            </a:r>
            <a:endParaRPr lang="en-US" altLang="zh-CN" dirty="0" smtClean="0">
              <a:latin typeface="黑体" panose="02010609060101010101" pitchFamily="49" charset="-122"/>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2010109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本文</a:t>
            </a:r>
            <a:r>
              <a:rPr lang="zh-CN" altLang="zh-CN" sz="1200" kern="1200" dirty="0" smtClean="0">
                <a:solidFill>
                  <a:schemeClr val="tx1"/>
                </a:solidFill>
                <a:effectLst/>
                <a:latin typeface="+mn-lt"/>
                <a:ea typeface="+mn-ea"/>
                <a:cs typeface="+mn-cs"/>
              </a:rPr>
              <a:t>在两个室内环境（走廊和公共活动室）以及一个室外环境中进行了实验</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总共</a:t>
            </a:r>
            <a:r>
              <a:rPr lang="zh-CN" altLang="zh-CN" sz="1200" kern="1200" dirty="0" smtClean="0">
                <a:solidFill>
                  <a:schemeClr val="tx1"/>
                </a:solidFill>
                <a:effectLst/>
                <a:latin typeface="+mn-lt"/>
                <a:ea typeface="+mn-ea"/>
                <a:cs typeface="+mn-cs"/>
              </a:rPr>
              <a:t>招募</a:t>
            </a:r>
            <a:r>
              <a:rPr lang="zh-CN" altLang="zh-CN" sz="1200" kern="1200" dirty="0" smtClean="0">
                <a:solidFill>
                  <a:schemeClr val="tx1"/>
                </a:solidFill>
                <a:effectLst/>
                <a:latin typeface="+mn-lt"/>
                <a:ea typeface="+mn-ea"/>
                <a:cs typeface="+mn-cs"/>
              </a:rPr>
              <a:t>了</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名志愿者（</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名女性），其年龄</a:t>
            </a:r>
            <a:r>
              <a:rPr lang="zh-CN" altLang="zh-CN" sz="1200" kern="1200" dirty="0" smtClean="0">
                <a:solidFill>
                  <a:schemeClr val="tx1"/>
                </a:solidFill>
                <a:effectLst/>
                <a:latin typeface="+mn-lt"/>
                <a:ea typeface="+mn-ea"/>
                <a:cs typeface="+mn-cs"/>
              </a:rPr>
              <a:t>和体形</a:t>
            </a:r>
            <a:r>
              <a:rPr lang="zh-CN" altLang="zh-CN" sz="1200" kern="1200" dirty="0" smtClean="0">
                <a:solidFill>
                  <a:schemeClr val="tx1"/>
                </a:solidFill>
                <a:effectLst/>
                <a:latin typeface="+mn-lt"/>
                <a:ea typeface="+mn-ea"/>
                <a:cs typeface="+mn-cs"/>
              </a:rPr>
              <a:t>参数如</a:t>
            </a:r>
            <a:r>
              <a:rPr lang="zh-CN" altLang="zh-CN" sz="1200" kern="1200" dirty="0" smtClean="0">
                <a:solidFill>
                  <a:schemeClr val="tx1"/>
                </a:solidFill>
                <a:effectLst/>
                <a:latin typeface="+mn-lt"/>
                <a:ea typeface="+mn-ea"/>
                <a:cs typeface="+mn-cs"/>
              </a:rPr>
              <a:t>表所</a:t>
            </a:r>
            <a:r>
              <a:rPr lang="zh-CN" altLang="zh-CN" sz="1200" kern="1200" dirty="0" smtClean="0">
                <a:solidFill>
                  <a:schemeClr val="tx1"/>
                </a:solidFill>
                <a:effectLst/>
                <a:latin typeface="+mn-lt"/>
                <a:ea typeface="+mn-ea"/>
                <a:cs typeface="+mn-cs"/>
              </a:rPr>
              <a:t>示</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3012660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a:t>
            </a:r>
            <a:r>
              <a:rPr lang="zh-CN" altLang="zh-CN" sz="1200" kern="1200" dirty="0" smtClean="0">
                <a:solidFill>
                  <a:schemeClr val="tx1"/>
                </a:solidFill>
                <a:effectLst/>
                <a:latin typeface="+mn-lt"/>
                <a:ea typeface="+mn-ea"/>
                <a:cs typeface="+mn-cs"/>
              </a:rPr>
              <a:t>选择</a:t>
            </a:r>
            <a:r>
              <a:rPr lang="zh-CN" altLang="zh-CN" sz="1200" kern="1200" dirty="0" smtClean="0">
                <a:solidFill>
                  <a:schemeClr val="tx1"/>
                </a:solidFill>
                <a:effectLst/>
                <a:latin typeface="+mn-lt"/>
                <a:ea typeface="+mn-ea"/>
                <a:cs typeface="+mn-cs"/>
              </a:rPr>
              <a:t>了六种徒手运动</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如图所示。</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26284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Motion-Fi</a:t>
            </a:r>
            <a:r>
              <a:rPr lang="zh-CN" altLang="en-US" sz="1200" kern="1200" dirty="0" smtClean="0">
                <a:solidFill>
                  <a:schemeClr val="tx1"/>
                </a:solidFill>
                <a:effectLst/>
                <a:latin typeface="+mn-lt"/>
                <a:ea typeface="+mn-ea"/>
                <a:cs typeface="+mn-cs"/>
              </a:rPr>
              <a:t>是一种运动监测系统，由于其</a:t>
            </a:r>
            <a:r>
              <a:rPr lang="zh-CN" altLang="zh-CN" sz="1200" kern="1200" dirty="0" smtClean="0">
                <a:solidFill>
                  <a:schemeClr val="tx1"/>
                </a:solidFill>
                <a:effectLst/>
                <a:latin typeface="+mn-lt"/>
                <a:ea typeface="+mn-ea"/>
                <a:cs typeface="+mn-cs"/>
              </a:rPr>
              <a:t>与</a:t>
            </a:r>
            <a:r>
              <a:rPr lang="zh-CN" altLang="zh-CN" sz="1200" kern="1200" dirty="0" smtClean="0">
                <a:solidFill>
                  <a:schemeClr val="tx1"/>
                </a:solidFill>
                <a:effectLst/>
                <a:latin typeface="+mn-lt"/>
                <a:ea typeface="+mn-ea"/>
                <a:cs typeface="+mn-cs"/>
              </a:rPr>
              <a:t>本文系统同为单频道系统，所以本文</a:t>
            </a:r>
            <a:r>
              <a:rPr lang="zh-CN" altLang="zh-CN" sz="1200" kern="1200" dirty="0" smtClean="0">
                <a:solidFill>
                  <a:schemeClr val="tx1"/>
                </a:solidFill>
                <a:effectLst/>
                <a:latin typeface="+mn-lt"/>
                <a:ea typeface="+mn-ea"/>
                <a:cs typeface="+mn-cs"/>
              </a:rPr>
              <a:t>系统会与</a:t>
            </a:r>
            <a:r>
              <a:rPr lang="zh-CN" altLang="en-US" sz="1200" kern="1200" dirty="0" smtClean="0">
                <a:solidFill>
                  <a:schemeClr val="tx1"/>
                </a:solidFill>
                <a:effectLst/>
                <a:latin typeface="+mn-lt"/>
                <a:ea typeface="+mn-ea"/>
                <a:cs typeface="+mn-cs"/>
              </a:rPr>
              <a:t>其</a:t>
            </a:r>
            <a:r>
              <a:rPr lang="zh-CN" altLang="zh-CN" sz="1200" kern="1200" dirty="0" smtClean="0">
                <a:solidFill>
                  <a:schemeClr val="tx1"/>
                </a:solidFill>
                <a:effectLst/>
                <a:latin typeface="+mn-lt"/>
                <a:ea typeface="+mn-ea"/>
                <a:cs typeface="+mn-cs"/>
              </a:rPr>
              <a:t>进行</a:t>
            </a:r>
            <a:r>
              <a:rPr lang="zh-CN" altLang="en-US" sz="1200" kern="1200" dirty="0" smtClean="0">
                <a:solidFill>
                  <a:schemeClr val="tx1"/>
                </a:solidFill>
                <a:effectLst/>
                <a:latin typeface="+mn-lt"/>
                <a:ea typeface="+mn-ea"/>
                <a:cs typeface="+mn-cs"/>
              </a:rPr>
              <a:t>评估</a:t>
            </a:r>
            <a:r>
              <a:rPr lang="zh-CN" altLang="zh-CN" sz="1200" kern="1200" dirty="0" smtClean="0">
                <a:solidFill>
                  <a:schemeClr val="tx1"/>
                </a:solidFill>
                <a:effectLst/>
                <a:latin typeface="+mn-lt"/>
                <a:ea typeface="+mn-ea"/>
                <a:cs typeface="+mn-cs"/>
              </a:rPr>
              <a:t>对比</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388161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本次论文答辩分为五个部分，分别是绪论，研究方法与思路，关键技术与实践难点，研究成果与应用，论文总结。</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3923031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计数错误率</a:t>
                </a:r>
                <a:r>
                  <a:rPr lang="zh-CN" altLang="en-US" sz="1200" kern="1200" dirty="0" smtClean="0">
                    <a:solidFill>
                      <a:schemeClr val="tx1"/>
                    </a:solidFill>
                    <a:effectLst/>
                    <a:latin typeface="+mn-lt"/>
                    <a:ea typeface="+mn-ea"/>
                    <a:cs typeface="+mn-cs"/>
                  </a:rPr>
                  <a:t>的计算</a:t>
                </a:r>
                <a:r>
                  <a:rPr lang="zh-CN" altLang="zh-CN" sz="1200" kern="1200" dirty="0" smtClean="0">
                    <a:solidFill>
                      <a:schemeClr val="tx1"/>
                    </a:solidFill>
                    <a:effectLst/>
                    <a:latin typeface="+mn-lt"/>
                    <a:ea typeface="+mn-ea"/>
                    <a:cs typeface="+mn-cs"/>
                  </a:rPr>
                  <a:t>如公式所</a:t>
                </a:r>
                <a:r>
                  <a:rPr lang="zh-CN" altLang="zh-CN" sz="1200" kern="1200" dirty="0">
                    <a:solidFill>
                      <a:schemeClr val="tx1"/>
                    </a:solidFill>
                    <a:effectLst/>
                    <a:latin typeface="+mn-lt"/>
                    <a:ea typeface="+mn-ea"/>
                    <a:cs typeface="+mn-cs"/>
                  </a:rPr>
                  <a:t>示</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Mobifit</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平均计数误差为</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％，除志愿者</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5</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6</m:t>
                        </m:r>
                      </m:sub>
                    </m:sSub>
                  </m:oMath>
                </a14:m>
                <a:r>
                  <a:rPr lang="zh-CN" altLang="zh-CN" sz="1200" kern="1200" dirty="0" smtClean="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俯卧撑以外，大多数运动的计数错误率均小于</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作为对比，</a:t>
                </a:r>
                <a:r>
                  <a:rPr lang="en-US" altLang="zh-CN" sz="1200" kern="1200" dirty="0" smtClean="0">
                    <a:solidFill>
                      <a:schemeClr val="tx1"/>
                    </a:solidFill>
                    <a:effectLst/>
                    <a:latin typeface="+mn-lt"/>
                    <a:ea typeface="+mn-ea"/>
                    <a:cs typeface="+mn-cs"/>
                  </a:rPr>
                  <a:t>Motion-Fi</a:t>
                </a:r>
                <a:r>
                  <a:rPr lang="zh-CN" altLang="en-US" sz="1200" kern="1200" dirty="0" smtClean="0">
                    <a:solidFill>
                      <a:schemeClr val="tx1"/>
                    </a:solidFill>
                    <a:effectLst/>
                    <a:latin typeface="+mn-lt"/>
                    <a:ea typeface="+mn-ea"/>
                    <a:cs typeface="+mn-cs"/>
                  </a:rPr>
                  <a:t>大多数</a:t>
                </a:r>
                <a:r>
                  <a:rPr lang="zh-CN" altLang="zh-CN" sz="1200" kern="1200" dirty="0" smtClean="0">
                    <a:solidFill>
                      <a:schemeClr val="tx1"/>
                    </a:solidFill>
                    <a:effectLst/>
                    <a:latin typeface="+mn-lt"/>
                    <a:ea typeface="+mn-ea"/>
                    <a:cs typeface="+mn-cs"/>
                  </a:rPr>
                  <a:t>志愿者</a:t>
                </a:r>
                <a:r>
                  <a:rPr lang="zh-CN" altLang="zh-CN" sz="1200" kern="1200" dirty="0">
                    <a:solidFill>
                      <a:schemeClr val="tx1"/>
                    </a:solidFill>
                    <a:effectLst/>
                    <a:latin typeface="+mn-lt"/>
                    <a:ea typeface="+mn-ea"/>
                    <a:cs typeface="+mn-cs"/>
                  </a:rPr>
                  <a:t>的计数错误率均在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％左右或以上</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首先，本文使用</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在室内环境中收集的所有健身数据来评估每种徒手健身运动和每个志愿者的计数错误率，计数错误率如公式</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所</a:t>
                </a:r>
                <a:r>
                  <a:rPr lang="zh-CN" altLang="zh-CN" sz="1200" kern="1200" dirty="0">
                    <a:solidFill>
                      <a:schemeClr val="tx1"/>
                    </a:solidFill>
                    <a:effectLst/>
                    <a:latin typeface="+mn-lt"/>
                    <a:ea typeface="+mn-ea"/>
                    <a:cs typeface="+mn-cs"/>
                  </a:rPr>
                  <a:t>示。其中，</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𝑒𝑠𝑡</a:t>
                </a:r>
                <a:r>
                  <a:rPr lang="zh-CN" altLang="zh-CN" sz="1200" kern="1200" dirty="0">
                    <a:solidFill>
                      <a:schemeClr val="tx1"/>
                    </a:solidFill>
                    <a:effectLst/>
                    <a:latin typeface="+mn-lt"/>
                    <a:ea typeface="+mn-ea"/>
                    <a:cs typeface="+mn-cs"/>
                  </a:rPr>
                  <a:t>是一次锻炼活动中系统估计的运动次数，</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truth</a:t>
                </a:r>
                <a:r>
                  <a:rPr lang="zh-CN" altLang="zh-CN" sz="1200" kern="1200" dirty="0">
                    <a:solidFill>
                      <a:schemeClr val="tx1"/>
                    </a:solidFill>
                    <a:effectLst/>
                    <a:latin typeface="+mn-lt"/>
                    <a:ea typeface="+mn-ea"/>
                    <a:cs typeface="+mn-cs"/>
                  </a:rPr>
                  <a:t>是志愿者在相应锻炼中所记录的真实锻炼次数</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所有类型的徒手运动和所有志愿者的平均计数误差为</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％，即该结果表明在</a:t>
                </a:r>
                <a:r>
                  <a:rPr lang="en-US" altLang="zh-CN" sz="1200" kern="1200" dirty="0" smtClean="0">
                    <a:solidFill>
                      <a:schemeClr val="tx1"/>
                    </a:solidFill>
                    <a:effectLst/>
                    <a:latin typeface="+mn-lt"/>
                    <a:ea typeface="+mn-ea"/>
                    <a:cs typeface="+mn-cs"/>
                  </a:rPr>
                  <a:t>66</a:t>
                </a:r>
                <a:r>
                  <a:rPr lang="zh-CN" altLang="zh-CN" sz="1200" kern="1200" dirty="0" smtClean="0">
                    <a:solidFill>
                      <a:schemeClr val="tx1"/>
                    </a:solidFill>
                    <a:effectLst/>
                    <a:latin typeface="+mn-lt"/>
                    <a:ea typeface="+mn-ea"/>
                    <a:cs typeface="+mn-cs"/>
                  </a:rPr>
                  <a:t>次运动中仅存在一个计数误差。</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作为对比，上</a:t>
                </a:r>
                <a:r>
                  <a:rPr lang="en-US" altLang="zh-CN" sz="1200" kern="1200" dirty="0">
                    <a:solidFill>
                      <a:schemeClr val="tx1"/>
                    </a:solidFill>
                    <a:effectLst/>
                    <a:latin typeface="+mn-lt"/>
                    <a:ea typeface="+mn-ea"/>
                    <a:cs typeface="+mn-cs"/>
                  </a:rPr>
                  <a:t>Motion-Fi</a:t>
                </a:r>
                <a:r>
                  <a:rPr lang="zh-CN" altLang="zh-CN" sz="1200" kern="1200" dirty="0">
                    <a:solidFill>
                      <a:schemeClr val="tx1"/>
                    </a:solidFill>
                    <a:effectLst/>
                    <a:latin typeface="+mn-lt"/>
                    <a:ea typeface="+mn-ea"/>
                    <a:cs typeface="+mn-cs"/>
                  </a:rPr>
                  <a:t>的计数错误率。除了志愿者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的计数错误率约为</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％之外，其他所有志愿者的计数错误率均在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％左右或以上。主要原因是</a:t>
                </a:r>
                <a:r>
                  <a:rPr lang="en-US" altLang="zh-CN" sz="1200" kern="1200" dirty="0">
                    <a:solidFill>
                      <a:schemeClr val="tx1"/>
                    </a:solidFill>
                    <a:effectLst/>
                    <a:latin typeface="+mn-lt"/>
                    <a:ea typeface="+mn-ea"/>
                    <a:cs typeface="+mn-cs"/>
                  </a:rPr>
                  <a:t>Motion-Fi</a:t>
                </a:r>
                <a:r>
                  <a:rPr lang="zh-CN" altLang="zh-CN" sz="1200" kern="1200" dirty="0">
                    <a:solidFill>
                      <a:schemeClr val="tx1"/>
                    </a:solidFill>
                    <a:effectLst/>
                    <a:latin typeface="+mn-lt"/>
                    <a:ea typeface="+mn-ea"/>
                    <a:cs typeface="+mn-cs"/>
                  </a:rPr>
                  <a:t>使用模板匹配方法进行动作切割，其要求运动序列保持稳定</a:t>
                </a:r>
                <a:r>
                  <a:rPr lang="zh-CN" altLang="zh-CN" sz="1200" kern="1200" dirty="0" smtClean="0">
                    <a:solidFill>
                      <a:schemeClr val="tx1"/>
                    </a:solidFill>
                    <a:effectLst/>
                    <a:latin typeface="+mn-lt"/>
                    <a:ea typeface="+mn-ea"/>
                    <a:cs typeface="+mn-cs"/>
                  </a:rPr>
                  <a:t>周期性</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除志愿者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进行的俯卧撑以外，大多数运动的计数错误率均小于</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4095889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本文</a:t>
            </a:r>
            <a:r>
              <a:rPr lang="zh-CN" altLang="en-US" sz="1200" kern="1200" dirty="0" smtClean="0">
                <a:solidFill>
                  <a:schemeClr val="tx1"/>
                </a:solidFill>
                <a:effectLst/>
                <a:latin typeface="+mn-lt"/>
                <a:ea typeface="+mn-ea"/>
                <a:cs typeface="+mn-cs"/>
              </a:rPr>
              <a:t>还</a:t>
            </a:r>
            <a:r>
              <a:rPr lang="zh-CN" altLang="zh-CN" sz="1200" kern="1200" dirty="0" smtClean="0">
                <a:solidFill>
                  <a:schemeClr val="tx1"/>
                </a:solidFill>
                <a:effectLst/>
                <a:latin typeface="+mn-lt"/>
                <a:ea typeface="+mn-ea"/>
                <a:cs typeface="+mn-cs"/>
              </a:rPr>
              <a:t>通过应用每次锻炼应保证至少有两次连续运动的限制准则，进一步评估计数上的改进</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采用限制准则后，</a:t>
            </a:r>
            <a:r>
              <a:rPr lang="zh-CN" altLang="en-US" sz="1200" kern="1200" dirty="0" smtClean="0">
                <a:solidFill>
                  <a:schemeClr val="tx1"/>
                </a:solidFill>
                <a:effectLst/>
                <a:latin typeface="+mn-lt"/>
                <a:ea typeface="+mn-ea"/>
                <a:cs typeface="+mn-cs"/>
              </a:rPr>
              <a:t>运动计数的</a:t>
            </a:r>
            <a:r>
              <a:rPr lang="zh-CN" altLang="zh-CN" sz="1200" kern="1200" dirty="0" smtClean="0">
                <a:solidFill>
                  <a:schemeClr val="tx1"/>
                </a:solidFill>
                <a:effectLst/>
                <a:latin typeface="+mn-lt"/>
                <a:ea typeface="+mn-ea"/>
                <a:cs typeface="+mn-cs"/>
              </a:rPr>
              <a:t>平均误报率从</a:t>
            </a:r>
            <a:r>
              <a:rPr lang="en-US" altLang="zh-CN" sz="1200" kern="1200" dirty="0" smtClean="0">
                <a:solidFill>
                  <a:schemeClr val="tx1"/>
                </a:solidFill>
                <a:effectLst/>
                <a:latin typeface="+mn-lt"/>
                <a:ea typeface="+mn-ea"/>
                <a:cs typeface="+mn-cs"/>
              </a:rPr>
              <a:t>0.82</a:t>
            </a:r>
            <a:r>
              <a:rPr lang="zh-CN" altLang="zh-CN" sz="1200" kern="1200" dirty="0" smtClean="0">
                <a:solidFill>
                  <a:schemeClr val="tx1"/>
                </a:solidFill>
                <a:effectLst/>
                <a:latin typeface="+mn-lt"/>
                <a:ea typeface="+mn-ea"/>
                <a:cs typeface="+mn-cs"/>
              </a:rPr>
              <a:t>％降低到</a:t>
            </a:r>
            <a:r>
              <a:rPr lang="en-US" altLang="zh-CN" sz="1200" kern="1200" dirty="0" smtClean="0">
                <a:solidFill>
                  <a:schemeClr val="tx1"/>
                </a:solidFill>
                <a:effectLst/>
                <a:latin typeface="+mn-lt"/>
                <a:ea typeface="+mn-ea"/>
                <a:cs typeface="+mn-cs"/>
              </a:rPr>
              <a:t>0.73</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所有</a:t>
            </a:r>
            <a:r>
              <a:rPr lang="zh-CN" altLang="zh-CN" sz="1200" kern="1200" dirty="0" smtClean="0">
                <a:solidFill>
                  <a:schemeClr val="tx1"/>
                </a:solidFill>
                <a:effectLst/>
                <a:latin typeface="+mn-lt"/>
                <a:ea typeface="+mn-ea"/>
                <a:cs typeface="+mn-cs"/>
              </a:rPr>
              <a:t>志愿者的平均计数</a:t>
            </a:r>
            <a:r>
              <a:rPr lang="zh-CN" altLang="zh-CN" sz="1200" kern="1200" dirty="0" smtClean="0">
                <a:solidFill>
                  <a:schemeClr val="tx1"/>
                </a:solidFill>
                <a:effectLst/>
                <a:latin typeface="+mn-lt"/>
                <a:ea typeface="+mn-ea"/>
                <a:cs typeface="+mn-cs"/>
              </a:rPr>
              <a:t>错误率</a:t>
            </a:r>
            <a:r>
              <a:rPr lang="zh-CN" altLang="en-US" sz="1200" kern="1200" dirty="0" smtClean="0">
                <a:solidFill>
                  <a:schemeClr val="tx1"/>
                </a:solidFill>
                <a:effectLst/>
                <a:latin typeface="+mn-lt"/>
                <a:ea typeface="+mn-ea"/>
                <a:cs typeface="+mn-cs"/>
              </a:rPr>
              <a:t>进一步降为</a:t>
            </a:r>
            <a:r>
              <a:rPr lang="zh-CN" altLang="zh-CN"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386719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本文</a:t>
                </a:r>
                <a:r>
                  <a:rPr lang="zh-CN" altLang="zh-CN" sz="1200" kern="1200" dirty="0">
                    <a:solidFill>
                      <a:schemeClr val="tx1"/>
                    </a:solidFill>
                    <a:effectLst/>
                    <a:latin typeface="+mn-lt"/>
                    <a:ea typeface="+mn-ea"/>
                    <a:cs typeface="+mn-cs"/>
                  </a:rPr>
                  <a:t>拍摄了每位志愿者前</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天的深</a:t>
                </a:r>
                <a:r>
                  <a:rPr lang="zh-CN" altLang="zh-CN" sz="1200" kern="1200" dirty="0" smtClean="0">
                    <a:solidFill>
                      <a:schemeClr val="tx1"/>
                    </a:solidFill>
                    <a:effectLst/>
                    <a:latin typeface="+mn-lt"/>
                    <a:ea typeface="+mn-ea"/>
                    <a:cs typeface="+mn-cs"/>
                  </a:rPr>
                  <a:t>蹲</a:t>
                </a:r>
                <a:r>
                  <a:rPr lang="zh-CN" altLang="en-US" sz="1200" kern="1200" dirty="0" smtClean="0">
                    <a:solidFill>
                      <a:schemeClr val="tx1"/>
                    </a:solidFill>
                    <a:effectLst/>
                    <a:latin typeface="+mn-lt"/>
                    <a:ea typeface="+mn-ea"/>
                    <a:cs typeface="+mn-cs"/>
                  </a:rPr>
                  <a:t>视频</a:t>
                </a:r>
                <a:r>
                  <a:rPr lang="zh-CN" altLang="zh-CN" sz="1200" kern="1200" dirty="0" smtClean="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视频速率为每秒</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帧</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手动</a:t>
                </a:r>
                <a:r>
                  <a:rPr lang="zh-CN" altLang="zh-CN" sz="1200" kern="1200" dirty="0">
                    <a:solidFill>
                      <a:schemeClr val="tx1"/>
                    </a:solidFill>
                    <a:effectLst/>
                    <a:latin typeface="+mn-lt"/>
                    <a:ea typeface="+mn-ea"/>
                    <a:cs typeface="+mn-cs"/>
                  </a:rPr>
                  <a:t>分析视频并为每个深蹲选择开始和结束帧</a:t>
                </a:r>
                <a:r>
                  <a:rPr lang="zh-CN" altLang="zh-CN" sz="1200" kern="1200" dirty="0" smtClean="0">
                    <a:solidFill>
                      <a:schemeClr val="tx1"/>
                    </a:solidFill>
                    <a:effectLst/>
                    <a:latin typeface="+mn-lt"/>
                    <a:ea typeface="+mn-ea"/>
                    <a:cs typeface="+mn-cs"/>
                  </a:rPr>
                  <a:t>，分别使用公式计算每个</a:t>
                </a:r>
                <a:r>
                  <a:rPr lang="zh-CN" altLang="zh-CN" sz="1200" kern="1200" dirty="0" smtClean="0">
                    <a:solidFill>
                      <a:schemeClr val="tx1"/>
                    </a:solidFill>
                    <a:effectLst/>
                    <a:latin typeface="+mn-lt"/>
                    <a:ea typeface="+mn-ea"/>
                    <a:cs typeface="+mn-cs"/>
                  </a:rPr>
                  <a:t>动作的</a:t>
                </a:r>
                <a:r>
                  <a:rPr lang="zh-CN" altLang="zh-CN" sz="1200" kern="1200" dirty="0" smtClean="0">
                    <a:solidFill>
                      <a:schemeClr val="tx1"/>
                    </a:solidFill>
                    <a:effectLst/>
                    <a:latin typeface="+mn-lt"/>
                    <a:ea typeface="+mn-ea"/>
                    <a:cs typeface="+mn-cs"/>
                  </a:rPr>
                  <a:t>开始，结束和持续时间</a:t>
                </a:r>
                <a:r>
                  <a:rPr lang="zh-CN" altLang="zh-CN" sz="1200" kern="1200" dirty="0" smtClean="0">
                    <a:solidFill>
                      <a:schemeClr val="tx1"/>
                    </a:solidFill>
                    <a:effectLst/>
                    <a:latin typeface="+mn-lt"/>
                    <a:ea typeface="+mn-ea"/>
                    <a:cs typeface="+mn-cs"/>
                  </a:rPr>
                  <a:t>误差</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从动作</a:t>
                </a:r>
                <a:r>
                  <a:rPr lang="zh-CN" altLang="zh-CN" sz="1200" kern="1200" dirty="0" smtClean="0">
                    <a:solidFill>
                      <a:schemeClr val="tx1"/>
                    </a:solidFill>
                    <a:effectLst/>
                    <a:latin typeface="+mn-lt"/>
                    <a:ea typeface="+mn-ea"/>
                    <a:cs typeface="+mn-cs"/>
                  </a:rPr>
                  <a:t>持续时间</a:t>
                </a:r>
                <a:r>
                  <a:rPr lang="zh-CN" altLang="zh-CN" sz="1200" kern="1200" dirty="0" smtClean="0">
                    <a:solidFill>
                      <a:schemeClr val="tx1"/>
                    </a:solidFill>
                    <a:effectLst/>
                    <a:latin typeface="+mn-lt"/>
                    <a:ea typeface="+mn-ea"/>
                    <a:cs typeface="+mn-cs"/>
                  </a:rPr>
                  <a:t>的累积</a:t>
                </a:r>
                <a:r>
                  <a:rPr lang="zh-CN" altLang="zh-CN" sz="1200" kern="1200" dirty="0" smtClean="0">
                    <a:solidFill>
                      <a:schemeClr val="tx1"/>
                    </a:solidFill>
                    <a:effectLst/>
                    <a:latin typeface="+mn-lt"/>
                    <a:ea typeface="+mn-ea"/>
                    <a:cs typeface="+mn-cs"/>
                  </a:rPr>
                  <a:t>分布函数</a:t>
                </a:r>
                <a:r>
                  <a:rPr lang="zh-CN" altLang="en-US" sz="1200" kern="1200" dirty="0" smtClean="0">
                    <a:solidFill>
                      <a:schemeClr val="tx1"/>
                    </a:solidFill>
                    <a:effectLst/>
                    <a:latin typeface="+mn-lt"/>
                    <a:ea typeface="+mn-ea"/>
                    <a:cs typeface="+mn-cs"/>
                  </a:rPr>
                  <a:t>中</a:t>
                </a:r>
                <a:r>
                  <a:rPr lang="zh-CN" altLang="zh-CN" sz="1200" kern="1200" dirty="0" smtClean="0">
                    <a:solidFill>
                      <a:schemeClr val="tx1"/>
                    </a:solidFill>
                    <a:effectLst/>
                    <a:latin typeface="+mn-lt"/>
                    <a:ea typeface="+mn-ea"/>
                    <a:cs typeface="+mn-cs"/>
                  </a:rPr>
                  <a:t>可以</a:t>
                </a:r>
                <a:r>
                  <a:rPr lang="zh-CN" altLang="zh-CN" sz="1200" kern="1200" dirty="0" smtClean="0">
                    <a:solidFill>
                      <a:schemeClr val="tx1"/>
                    </a:solidFill>
                    <a:effectLst/>
                    <a:latin typeface="+mn-lt"/>
                    <a:ea typeface="+mn-ea"/>
                    <a:cs typeface="+mn-cs"/>
                  </a:rPr>
                  <a:t>看到所有深蹲的开始和结束误差分别在</a:t>
                </a:r>
                <a:r>
                  <a:rPr lang="en-US" altLang="zh-CN" sz="1200" kern="1200" dirty="0" smtClean="0">
                    <a:solidFill>
                      <a:schemeClr val="tx1"/>
                    </a:solidFill>
                    <a:effectLst/>
                    <a:latin typeface="+mn-lt"/>
                    <a:ea typeface="+mn-ea"/>
                    <a:cs typeface="+mn-cs"/>
                  </a:rPr>
                  <a:t>0.21s</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0.27s</a:t>
                </a:r>
                <a:r>
                  <a:rPr lang="zh-CN" altLang="zh-CN" sz="1200" kern="1200" dirty="0" smtClean="0">
                    <a:solidFill>
                      <a:schemeClr val="tx1"/>
                    </a:solidFill>
                    <a:effectLst/>
                    <a:latin typeface="+mn-lt"/>
                    <a:ea typeface="+mn-ea"/>
                    <a:cs typeface="+mn-cs"/>
                  </a:rPr>
                  <a:t>之内，</a:t>
                </a:r>
                <a:r>
                  <a:rPr lang="en-US" altLang="zh-CN" sz="1200" kern="1200" dirty="0" smtClean="0">
                    <a:solidFill>
                      <a:schemeClr val="tx1"/>
                    </a:solidFill>
                    <a:effectLst/>
                    <a:latin typeface="+mn-lt"/>
                    <a:ea typeface="+mn-ea"/>
                    <a:cs typeface="+mn-cs"/>
                  </a:rPr>
                  <a:t>98</a:t>
                </a:r>
                <a:r>
                  <a:rPr lang="zh-CN" altLang="zh-CN" sz="1200" kern="1200" dirty="0" smtClean="0">
                    <a:solidFill>
                      <a:schemeClr val="tx1"/>
                    </a:solidFill>
                    <a:effectLst/>
                    <a:latin typeface="+mn-lt"/>
                    <a:ea typeface="+mn-ea"/>
                    <a:cs typeface="+mn-cs"/>
                  </a:rPr>
                  <a:t>％的持续时间误差在</a:t>
                </a:r>
                <a:r>
                  <a:rPr lang="en-US" altLang="zh-CN" sz="1200" kern="1200" dirty="0" smtClean="0">
                    <a:solidFill>
                      <a:schemeClr val="tx1"/>
                    </a:solidFill>
                    <a:effectLst/>
                    <a:latin typeface="+mn-lt"/>
                    <a:ea typeface="+mn-ea"/>
                    <a:cs typeface="+mn-cs"/>
                  </a:rPr>
                  <a:t>0.3s</a:t>
                </a:r>
                <a:r>
                  <a:rPr lang="zh-CN" altLang="zh-CN" sz="1200" kern="1200" dirty="0" smtClean="0">
                    <a:solidFill>
                      <a:schemeClr val="tx1"/>
                    </a:solidFill>
                    <a:effectLst/>
                    <a:latin typeface="+mn-lt"/>
                    <a:ea typeface="+mn-ea"/>
                    <a:cs typeface="+mn-cs"/>
                  </a:rPr>
                  <a:t>之内。</a:t>
                </a:r>
                <a:endParaRPr lang="en-US" altLang="zh-CN" sz="1200" kern="1200" dirty="0" smtClean="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为了评估</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估算持续时间的准确性，本文拍摄了每位志愿者前</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天的深蹲。视频速率为每秒</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帧</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手动</a:t>
                </a:r>
                <a:r>
                  <a:rPr lang="zh-CN" altLang="zh-CN" sz="1200" kern="1200" dirty="0">
                    <a:solidFill>
                      <a:schemeClr val="tx1"/>
                    </a:solidFill>
                    <a:effectLst/>
                    <a:latin typeface="+mn-lt"/>
                    <a:ea typeface="+mn-ea"/>
                    <a:cs typeface="+mn-cs"/>
                  </a:rPr>
                  <a:t>分析视频并为每个深蹲选择开始和结束帧，并将相应的时间戳记为</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𝑇𝑆</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𝑡𝑟𝑢𝑡ℎ</a:t>
                </a:r>
                <a:r>
                  <a:rPr lang="zh-CN" altLang="zh-CN" sz="1200" kern="1200" dirty="0">
                    <a:solidFill>
                      <a:schemeClr val="tx1"/>
                    </a:solidFill>
                    <a:effectLst/>
                    <a:latin typeface="+mn-lt"/>
                    <a:ea typeface="+mn-ea"/>
                    <a:cs typeface="+mn-cs"/>
                  </a:rPr>
                  <a:t>和</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𝑇𝐸</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𝑡𝑟𝑢𝑡ℎ</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显示了十名志愿者在单个深蹲运动动作的动作阶段持续时间的累积分布函数。</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展示出最稳定的运动持续时间，深蹲的</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％以上在</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3.5</a:t>
                </a:r>
                <a:r>
                  <a:rPr lang="zh-CN" altLang="zh-CN" sz="1200" kern="1200" dirty="0">
                    <a:solidFill>
                      <a:schemeClr val="tx1"/>
                    </a:solidFill>
                    <a:effectLst/>
                    <a:latin typeface="+mn-lt"/>
                    <a:ea typeface="+mn-ea"/>
                    <a:cs typeface="+mn-cs"/>
                  </a:rPr>
                  <a:t>秒之间</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结果</a:t>
                </a:r>
                <a:r>
                  <a:rPr lang="zh-CN" altLang="zh-CN" sz="1200" kern="1200" dirty="0">
                    <a:solidFill>
                      <a:schemeClr val="tx1"/>
                    </a:solidFill>
                    <a:effectLst/>
                    <a:latin typeface="+mn-lt"/>
                    <a:ea typeface="+mn-ea"/>
                    <a:cs typeface="+mn-cs"/>
                  </a:rPr>
                  <a:t>还表明，两个女性志愿者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的持续时间最短，所以需要延长深蹲时间以达到运动效果。</a:t>
                </a: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可以看到所有深蹲的开始和结束误差分别在</a:t>
                </a:r>
                <a:r>
                  <a:rPr lang="en-US" altLang="zh-CN" sz="1200" kern="1200" dirty="0" smtClean="0">
                    <a:solidFill>
                      <a:schemeClr val="tx1"/>
                    </a:solidFill>
                    <a:effectLst/>
                    <a:latin typeface="+mn-lt"/>
                    <a:ea typeface="+mn-ea"/>
                    <a:cs typeface="+mn-cs"/>
                  </a:rPr>
                  <a:t>0.21s</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0.27s</a:t>
                </a:r>
                <a:r>
                  <a:rPr lang="zh-CN" altLang="zh-CN" sz="1200" kern="1200" dirty="0" smtClean="0">
                    <a:solidFill>
                      <a:schemeClr val="tx1"/>
                    </a:solidFill>
                    <a:effectLst/>
                    <a:latin typeface="+mn-lt"/>
                    <a:ea typeface="+mn-ea"/>
                    <a:cs typeface="+mn-cs"/>
                  </a:rPr>
                  <a:t>之内，</a:t>
                </a:r>
                <a:r>
                  <a:rPr lang="en-US" altLang="zh-CN" sz="1200" kern="1200" dirty="0" smtClean="0">
                    <a:solidFill>
                      <a:schemeClr val="tx1"/>
                    </a:solidFill>
                    <a:effectLst/>
                    <a:latin typeface="+mn-lt"/>
                    <a:ea typeface="+mn-ea"/>
                    <a:cs typeface="+mn-cs"/>
                  </a:rPr>
                  <a:t>98</a:t>
                </a:r>
                <a:r>
                  <a:rPr lang="zh-CN" altLang="zh-CN" sz="1200" kern="1200" dirty="0" smtClean="0">
                    <a:solidFill>
                      <a:schemeClr val="tx1"/>
                    </a:solidFill>
                    <a:effectLst/>
                    <a:latin typeface="+mn-lt"/>
                    <a:ea typeface="+mn-ea"/>
                    <a:cs typeface="+mn-cs"/>
                  </a:rPr>
                  <a:t>％的持续时间误差在</a:t>
                </a:r>
                <a:r>
                  <a:rPr lang="en-US" altLang="zh-CN" sz="1200" kern="1200" dirty="0" smtClean="0">
                    <a:solidFill>
                      <a:schemeClr val="tx1"/>
                    </a:solidFill>
                    <a:effectLst/>
                    <a:latin typeface="+mn-lt"/>
                    <a:ea typeface="+mn-ea"/>
                    <a:cs typeface="+mn-cs"/>
                  </a:rPr>
                  <a:t>0.3s</a:t>
                </a:r>
                <a:r>
                  <a:rPr lang="zh-CN" altLang="zh-CN" sz="1200" kern="1200" dirty="0" smtClean="0">
                    <a:solidFill>
                      <a:schemeClr val="tx1"/>
                    </a:solidFill>
                    <a:effectLst/>
                    <a:latin typeface="+mn-lt"/>
                    <a:ea typeface="+mn-ea"/>
                    <a:cs typeface="+mn-cs"/>
                  </a:rPr>
                  <a:t>之内。</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注意，这种误差包括对视频进行人工观察时引入的一些错误</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毕竟在视频中寻找开始或停止徒手运动的帧时，某些帧彼此非常相似。</a:t>
                </a:r>
              </a:p>
              <a:p>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32545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本</a:t>
            </a:r>
            <a:r>
              <a:rPr lang="zh-CN" altLang="zh-CN" sz="1200" kern="1200" dirty="0" smtClean="0">
                <a:solidFill>
                  <a:schemeClr val="tx1"/>
                </a:solidFill>
                <a:effectLst/>
                <a:latin typeface="+mn-lt"/>
                <a:ea typeface="+mn-ea"/>
                <a:cs typeface="+mn-cs"/>
              </a:rPr>
              <a:t>文在对整体徒手健身数据集进行</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折交叉验证的前提下</a:t>
            </a:r>
            <a:r>
              <a:rPr lang="zh-CN" altLang="zh-CN" sz="1200" kern="1200" dirty="0" smtClean="0">
                <a:solidFill>
                  <a:schemeClr val="tx1"/>
                </a:solidFill>
                <a:effectLst/>
                <a:latin typeface="+mn-lt"/>
                <a:ea typeface="+mn-ea"/>
                <a:cs typeface="+mn-cs"/>
              </a:rPr>
              <a:t>评估</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的分类准确性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分类器</a:t>
            </a:r>
            <a:r>
              <a:rPr lang="zh-CN" altLang="en-US" sz="1200" kern="1200" dirty="0" smtClean="0">
                <a:solidFill>
                  <a:schemeClr val="tx1"/>
                </a:solidFill>
                <a:effectLst/>
                <a:latin typeface="+mn-lt"/>
                <a:ea typeface="+mn-ea"/>
                <a:cs typeface="+mn-cs"/>
              </a:rPr>
              <a:t>评估中</a:t>
            </a:r>
            <a:r>
              <a:rPr lang="zh-CN" altLang="zh-CN" sz="1200" kern="1200" dirty="0" smtClean="0">
                <a:solidFill>
                  <a:schemeClr val="tx1"/>
                </a:solidFill>
                <a:effectLst/>
                <a:latin typeface="+mn-lt"/>
                <a:ea typeface="+mn-ea"/>
                <a:cs typeface="+mn-cs"/>
              </a:rPr>
              <a:t>。具有高阶核的</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分类器可以达到</a:t>
            </a:r>
            <a:r>
              <a:rPr lang="en-US" altLang="zh-CN" sz="1200" kern="1200" dirty="0" smtClean="0">
                <a:solidFill>
                  <a:schemeClr val="tx1"/>
                </a:solidFill>
                <a:effectLst/>
                <a:latin typeface="+mn-lt"/>
                <a:ea typeface="+mn-ea"/>
                <a:cs typeface="+mn-cs"/>
              </a:rPr>
              <a:t>90</a:t>
            </a:r>
            <a:r>
              <a:rPr lang="zh-CN" altLang="zh-CN" sz="1200" kern="1200" dirty="0" smtClean="0">
                <a:solidFill>
                  <a:schemeClr val="tx1"/>
                </a:solidFill>
                <a:effectLst/>
                <a:latin typeface="+mn-lt"/>
                <a:ea typeface="+mn-ea"/>
                <a:cs typeface="+mn-cs"/>
              </a:rPr>
              <a:t>％以上的分类精度</a:t>
            </a:r>
            <a:r>
              <a:rPr lang="zh-CN" altLang="en-US" sz="1200" kern="1200" dirty="0" smtClean="0">
                <a:solidFill>
                  <a:schemeClr val="tx1"/>
                </a:solidFill>
                <a:effectLst/>
                <a:latin typeface="+mn-lt"/>
                <a:ea typeface="+mn-ea"/>
                <a:cs typeface="+mn-cs"/>
              </a:rPr>
              <a:t>，三阶核函数达到最好</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在特征组合评估中，</a:t>
            </a:r>
            <a:r>
              <a:rPr lang="zh-CN" altLang="zh-CN" sz="1200" kern="1200" dirty="0" smtClean="0">
                <a:solidFill>
                  <a:schemeClr val="tx1"/>
                </a:solidFill>
                <a:effectLst/>
                <a:latin typeface="+mn-lt"/>
                <a:ea typeface="+mn-ea"/>
                <a:cs typeface="+mn-cs"/>
              </a:rPr>
              <a:t>小波系数和</a:t>
            </a:r>
            <a:r>
              <a:rPr lang="en-US" altLang="zh-CN" sz="1200" kern="1200" dirty="0" smtClean="0">
                <a:solidFill>
                  <a:schemeClr val="tx1"/>
                </a:solidFill>
                <a:effectLst/>
                <a:latin typeface="+mn-lt"/>
                <a:ea typeface="+mn-ea"/>
                <a:cs typeface="+mn-cs"/>
              </a:rPr>
              <a:t>FFT</a:t>
            </a:r>
            <a:r>
              <a:rPr lang="zh-CN" altLang="zh-CN" sz="1200" kern="1200" dirty="0" smtClean="0">
                <a:solidFill>
                  <a:schemeClr val="tx1"/>
                </a:solidFill>
                <a:effectLst/>
                <a:latin typeface="+mn-lt"/>
                <a:ea typeface="+mn-ea"/>
                <a:cs typeface="+mn-cs"/>
              </a:rPr>
              <a:t>系数组合的识别准确率</a:t>
            </a:r>
            <a:r>
              <a:rPr lang="zh-CN" altLang="en-US" sz="1200" kern="1200" dirty="0" smtClean="0">
                <a:solidFill>
                  <a:schemeClr val="tx1"/>
                </a:solidFill>
                <a:effectLst/>
                <a:latin typeface="+mn-lt"/>
                <a:ea typeface="+mn-ea"/>
                <a:cs typeface="+mn-cs"/>
              </a:rPr>
              <a:t>最好</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在持久性评估中，</a:t>
            </a:r>
            <a:r>
              <a:rPr lang="en-US" altLang="zh-CN" sz="1200" kern="1200" dirty="0" err="1" smtClean="0">
                <a:solidFill>
                  <a:schemeClr val="tx1"/>
                </a:solidFill>
                <a:effectLst/>
                <a:latin typeface="+mn-lt"/>
                <a:ea typeface="+mn-ea"/>
                <a:cs typeface="+mn-cs"/>
              </a:rPr>
              <a:t>MobiFit</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一周内</a:t>
            </a:r>
            <a:r>
              <a:rPr lang="zh-CN" altLang="en-US" sz="1200" kern="1200" dirty="0" smtClean="0">
                <a:solidFill>
                  <a:schemeClr val="tx1"/>
                </a:solidFill>
                <a:effectLst/>
                <a:latin typeface="+mn-lt"/>
                <a:ea typeface="+mn-ea"/>
                <a:cs typeface="+mn-cs"/>
              </a:rPr>
              <a:t>准确率</a:t>
            </a:r>
            <a:r>
              <a:rPr lang="zh-CN" altLang="zh-CN" sz="1200" kern="1200" dirty="0" smtClean="0">
                <a:solidFill>
                  <a:schemeClr val="tx1"/>
                </a:solidFill>
                <a:effectLst/>
                <a:latin typeface="+mn-lt"/>
                <a:ea typeface="+mn-ea"/>
                <a:cs typeface="+mn-cs"/>
              </a:rPr>
              <a:t>保持</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92</a:t>
            </a:r>
            <a:r>
              <a:rPr lang="zh-CN" altLang="zh-CN" sz="1200" kern="1200" dirty="0" smtClean="0">
                <a:solidFill>
                  <a:schemeClr val="tx1"/>
                </a:solidFill>
                <a:effectLst/>
                <a:latin typeface="+mn-lt"/>
                <a:ea typeface="+mn-ea"/>
                <a:cs typeface="+mn-cs"/>
              </a:rPr>
              <a:t>％以上，三个月后降至</a:t>
            </a:r>
            <a:r>
              <a:rPr lang="en-US" altLang="zh-CN" sz="1200" kern="1200" dirty="0" smtClean="0">
                <a:solidFill>
                  <a:schemeClr val="tx1"/>
                </a:solidFill>
                <a:effectLst/>
                <a:latin typeface="+mn-lt"/>
                <a:ea typeface="+mn-ea"/>
                <a:cs typeface="+mn-cs"/>
              </a:rPr>
              <a:t>81</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486310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75000"/>
                        <a:lumOff val="25000"/>
                      </a:schemeClr>
                    </a:solidFill>
                    <a:latin typeface="微软雅黑" pitchFamily="34" charset="-122"/>
                    <a:ea typeface="微软雅黑" pitchFamily="34" charset="-122"/>
                  </a:rPr>
                  <a:t>本文还评估了</a:t>
                </a:r>
                <a:r>
                  <a:rPr lang="zh-CN" altLang="zh-CN" dirty="0" smtClean="0">
                    <a:solidFill>
                      <a:schemeClr val="tx1">
                        <a:lumMod val="75000"/>
                        <a:lumOff val="25000"/>
                      </a:schemeClr>
                    </a:solidFill>
                    <a:latin typeface="微软雅黑" pitchFamily="34" charset="-122"/>
                    <a:ea typeface="微软雅黑" pitchFamily="34" charset="-122"/>
                  </a:rPr>
                  <a:t>用户与接收器</a:t>
                </a:r>
                <a:r>
                  <a:rPr lang="zh-CN" altLang="zh-CN" dirty="0" smtClean="0">
                    <a:solidFill>
                      <a:schemeClr val="tx1">
                        <a:lumMod val="75000"/>
                        <a:lumOff val="25000"/>
                      </a:schemeClr>
                    </a:solidFill>
                    <a:latin typeface="微软雅黑" pitchFamily="34" charset="-122"/>
                    <a:ea typeface="微软雅黑" pitchFamily="34" charset="-122"/>
                  </a:rPr>
                  <a:t>之间</a:t>
                </a:r>
                <a:r>
                  <a:rPr lang="zh-CN" altLang="en-US" dirty="0" smtClean="0">
                    <a:solidFill>
                      <a:schemeClr val="tx1">
                        <a:lumMod val="75000"/>
                        <a:lumOff val="25000"/>
                      </a:schemeClr>
                    </a:solidFill>
                    <a:latin typeface="微软雅黑" pitchFamily="34" charset="-122"/>
                    <a:ea typeface="微软雅黑" pitchFamily="34" charset="-122"/>
                  </a:rPr>
                  <a:t>不同</a:t>
                </a:r>
                <a:r>
                  <a:rPr lang="zh-CN" altLang="zh-CN" dirty="0" smtClean="0">
                    <a:solidFill>
                      <a:schemeClr val="tx1">
                        <a:lumMod val="75000"/>
                        <a:lumOff val="25000"/>
                      </a:schemeClr>
                    </a:solidFill>
                    <a:latin typeface="微软雅黑" pitchFamily="34" charset="-122"/>
                    <a:ea typeface="微软雅黑" pitchFamily="34" charset="-122"/>
                  </a:rPr>
                  <a:t>距离的影响</a:t>
                </a:r>
                <a:r>
                  <a:rPr lang="zh-CN" altLang="en-US" dirty="0" smtClean="0">
                    <a:solidFill>
                      <a:schemeClr val="tx1">
                        <a:lumMod val="75000"/>
                        <a:lumOff val="25000"/>
                      </a:schemeClr>
                    </a:solidFill>
                    <a:latin typeface="微软雅黑" pitchFamily="34" charset="-122"/>
                    <a:ea typeface="微软雅黑" pitchFamily="34" charset="-122"/>
                  </a:rPr>
                  <a:t>，看到</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厘米内实现了低于</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％的计数误差率，当距离达到</a:t>
                </a:r>
                <a:r>
                  <a:rPr lang="en-US" altLang="zh-CN" sz="1200" kern="1200" dirty="0" smtClean="0">
                    <a:solidFill>
                      <a:schemeClr val="tx1"/>
                    </a:solidFill>
                    <a:effectLst/>
                    <a:latin typeface="+mn-lt"/>
                    <a:ea typeface="+mn-ea"/>
                    <a:cs typeface="+mn-cs"/>
                  </a:rPr>
                  <a:t>120cm</a:t>
                </a:r>
                <a:r>
                  <a:rPr lang="zh-CN" altLang="zh-CN" sz="1200" kern="1200" dirty="0" smtClean="0">
                    <a:solidFill>
                      <a:schemeClr val="tx1"/>
                    </a:solidFill>
                    <a:effectLst/>
                    <a:latin typeface="+mn-lt"/>
                    <a:ea typeface="+mn-ea"/>
                    <a:cs typeface="+mn-cs"/>
                  </a:rPr>
                  <a:t>时，计数将无法进行</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而不同距离</a:t>
                </a:r>
                <a:r>
                  <a:rPr lang="zh-CN" altLang="en-US" sz="1200" kern="1200" dirty="0" smtClean="0">
                    <a:solidFill>
                      <a:schemeClr val="tx1"/>
                    </a:solidFill>
                    <a:effectLst/>
                    <a:latin typeface="+mn-lt"/>
                    <a:ea typeface="+mn-ea"/>
                    <a:cs typeface="+mn-cs"/>
                  </a:rPr>
                  <a:t>的信号振幅的标准偏差</a:t>
                </a:r>
                <a:r>
                  <a:rPr lang="zh-CN" altLang="en-US" sz="1200" kern="1200" dirty="0" smtClean="0">
                    <a:solidFill>
                      <a:schemeClr val="tx1"/>
                    </a:solidFill>
                    <a:effectLst/>
                    <a:latin typeface="+mn-lt"/>
                    <a:ea typeface="+mn-ea"/>
                    <a:cs typeface="+mn-cs"/>
                  </a:rPr>
                  <a:t>表明</a:t>
                </a:r>
                <a:r>
                  <a:rPr lang="zh-CN" altLang="zh-CN" sz="1200" kern="1200" dirty="0" smtClean="0">
                    <a:solidFill>
                      <a:schemeClr val="tx1"/>
                    </a:solidFill>
                    <a:effectLst/>
                    <a:latin typeface="+mn-lt"/>
                    <a:ea typeface="+mn-ea"/>
                    <a:cs typeface="+mn-cs"/>
                  </a:rPr>
                  <a:t>，接收器</a:t>
                </a:r>
                <a:r>
                  <a:rPr lang="zh-CN" altLang="zh-CN" sz="1200" kern="1200" dirty="0" smtClean="0">
                    <a:solidFill>
                      <a:schemeClr val="tx1"/>
                    </a:solidFill>
                    <a:effectLst/>
                    <a:latin typeface="+mn-lt"/>
                    <a:ea typeface="+mn-ea"/>
                    <a:cs typeface="+mn-cs"/>
                  </a:rPr>
                  <a:t>未能捕获</a:t>
                </a:r>
                <a:r>
                  <a:rPr lang="en-US" altLang="zh-CN" sz="1200" kern="1200" dirty="0" smtClean="0">
                    <a:solidFill>
                      <a:schemeClr val="tx1"/>
                    </a:solidFill>
                    <a:effectLst/>
                    <a:latin typeface="+mn-lt"/>
                    <a:ea typeface="+mn-ea"/>
                    <a:cs typeface="+mn-cs"/>
                  </a:rPr>
                  <a:t>120cm</a:t>
                </a:r>
                <a:r>
                  <a:rPr lang="zh-CN" altLang="zh-CN" sz="1200" kern="1200" dirty="0" smtClean="0">
                    <a:solidFill>
                      <a:schemeClr val="tx1"/>
                    </a:solidFill>
                    <a:effectLst/>
                    <a:latin typeface="+mn-lt"/>
                    <a:ea typeface="+mn-ea"/>
                    <a:cs typeface="+mn-cs"/>
                  </a:rPr>
                  <a:t>以外的躯干遮挡效应。</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本文还</a:t>
                </a:r>
                <a:r>
                  <a:rPr lang="zh-CN" altLang="en-US" sz="1200" kern="1200" dirty="0" smtClean="0">
                    <a:solidFill>
                      <a:schemeClr val="tx1"/>
                    </a:solidFill>
                    <a:effectLst/>
                    <a:latin typeface="+mn-lt"/>
                    <a:ea typeface="+mn-ea"/>
                    <a:cs typeface="+mn-cs"/>
                  </a:rPr>
                  <a:t>评估了</a:t>
                </a:r>
                <a:r>
                  <a:rPr lang="zh-CN" altLang="zh-CN" sz="1200" kern="1200" dirty="0" smtClean="0">
                    <a:solidFill>
                      <a:schemeClr val="tx1"/>
                    </a:solidFill>
                    <a:effectLst/>
                    <a:latin typeface="+mn-lt"/>
                    <a:ea typeface="+mn-ea"/>
                    <a:cs typeface="+mn-cs"/>
                  </a:rPr>
                  <a:t>将</a:t>
                </a:r>
                <a:r>
                  <a:rPr lang="zh-CN" altLang="en-US" sz="1200" kern="1200" dirty="0" smtClean="0">
                    <a:solidFill>
                      <a:schemeClr val="tx1"/>
                    </a:solidFill>
                    <a:effectLst/>
                    <a:latin typeface="+mn-lt"/>
                    <a:ea typeface="+mn-ea"/>
                    <a:cs typeface="+mn-cs"/>
                  </a:rPr>
                  <a:t>接收器放置不同高度的影响，其中</a:t>
                </a:r>
                <a:r>
                  <a:rPr lang="zh-CN" altLang="zh-CN" sz="1200" kern="1200" dirty="0" smtClean="0">
                    <a:solidFill>
                      <a:schemeClr val="tx1"/>
                    </a:solidFill>
                    <a:effectLst/>
                    <a:latin typeface="+mn-lt"/>
                    <a:ea typeface="+mn-ea"/>
                    <a:cs typeface="+mn-cs"/>
                  </a:rPr>
                  <a:t>俯卧撑受高度的影响很大</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这是因为</a:t>
                </a:r>
                <a:r>
                  <a:rPr lang="zh-CN" altLang="zh-CN" sz="1200" kern="1200" dirty="0" smtClean="0">
                    <a:solidFill>
                      <a:schemeClr val="tx1"/>
                    </a:solidFill>
                    <a:effectLst/>
                    <a:latin typeface="+mn-lt"/>
                    <a:ea typeface="+mn-ea"/>
                    <a:cs typeface="+mn-cs"/>
                  </a:rPr>
                  <a:t>如果</a:t>
                </a:r>
                <a:r>
                  <a:rPr lang="zh-CN" altLang="zh-CN" sz="1200" kern="1200" dirty="0" smtClean="0">
                    <a:solidFill>
                      <a:schemeClr val="tx1"/>
                    </a:solidFill>
                    <a:effectLst/>
                    <a:latin typeface="+mn-lt"/>
                    <a:ea typeface="+mn-ea"/>
                    <a:cs typeface="+mn-cs"/>
                  </a:rPr>
                  <a:t>接收器的</a:t>
                </a:r>
                <a:r>
                  <a:rPr lang="zh-CN" altLang="en-US" sz="1200" kern="1200" dirty="0" smtClean="0">
                    <a:solidFill>
                      <a:schemeClr val="tx1"/>
                    </a:solidFill>
                    <a:effectLst/>
                    <a:latin typeface="+mn-lt"/>
                    <a:ea typeface="+mn-ea"/>
                    <a:cs typeface="+mn-cs"/>
                  </a:rPr>
                  <a:t>高度</a:t>
                </a:r>
                <a:r>
                  <a:rPr lang="zh-CN" altLang="zh-CN" sz="1200" kern="1200" dirty="0" smtClean="0">
                    <a:solidFill>
                      <a:schemeClr val="tx1"/>
                    </a:solidFill>
                    <a:effectLst/>
                    <a:latin typeface="+mn-lt"/>
                    <a:ea typeface="+mn-ea"/>
                    <a:cs typeface="+mn-cs"/>
                  </a:rPr>
                  <a:t>超过其躯干覆盖的最高高度</a:t>
                </a:r>
                <a:r>
                  <a:rPr lang="zh-CN" altLang="en-US" sz="1200" kern="1200" dirty="0" smtClean="0">
                    <a:solidFill>
                      <a:schemeClr val="tx1"/>
                    </a:solidFill>
                    <a:effectLst/>
                    <a:latin typeface="+mn-lt"/>
                    <a:ea typeface="+mn-ea"/>
                    <a:cs typeface="+mn-cs"/>
                  </a:rPr>
                  <a:t>，遮挡效应消失</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另外，评估不同变换窗口大小时，</a:t>
                </a:r>
                <a:r>
                  <a:rPr lang="zh-CN" altLang="zh-CN" sz="1200" kern="1200" dirty="0" smtClean="0">
                    <a:solidFill>
                      <a:schemeClr val="tx1"/>
                    </a:solidFill>
                    <a:effectLst/>
                    <a:latin typeface="+mn-lt"/>
                    <a:ea typeface="+mn-ea"/>
                    <a:cs typeface="+mn-cs"/>
                  </a:rPr>
                  <a:t>在窗口大小</a:t>
                </a:r>
                <a:r>
                  <a:rPr lang="en-US" altLang="zh-CN" sz="1200" kern="1200" dirty="0" smtClean="0">
                    <a:solidFill>
                      <a:schemeClr val="tx1"/>
                    </a:solidFill>
                    <a:effectLst/>
                    <a:latin typeface="+mn-lt"/>
                    <a:ea typeface="+mn-ea"/>
                    <a:cs typeface="+mn-cs"/>
                  </a:rPr>
                  <a:t>500</a:t>
                </a:r>
                <a:r>
                  <a:rPr lang="zh-CN" altLang="zh-CN" sz="1200" kern="1200" dirty="0" smtClean="0">
                    <a:solidFill>
                      <a:schemeClr val="tx1"/>
                    </a:solidFill>
                    <a:effectLst/>
                    <a:latin typeface="+mn-lt"/>
                    <a:ea typeface="+mn-ea"/>
                    <a:cs typeface="+mn-cs"/>
                  </a:rPr>
                  <a:t>时达到的最小计数错误率。</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tx1">
                      <a:lumMod val="75000"/>
                      <a:lumOff val="25000"/>
                    </a:schemeClr>
                  </a:solidFill>
                  <a:latin typeface="微软雅黑" pitchFamily="34" charset="-122"/>
                  <a:ea typeface="微软雅黑" pitchFamily="34"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solidFill>
                      <a:schemeClr val="tx1">
                        <a:lumMod val="75000"/>
                        <a:lumOff val="25000"/>
                      </a:schemeClr>
                    </a:solidFill>
                    <a:latin typeface="微软雅黑" pitchFamily="34" charset="-122"/>
                    <a:ea typeface="微软雅黑" pitchFamily="34" charset="-122"/>
                  </a:rPr>
                  <a:t>用户与接收器之间的距离差异的影响</a:t>
                </a:r>
                <a:r>
                  <a:rPr lang="zh-CN" altLang="en-US" dirty="0" smtClean="0">
                    <a:solidFill>
                      <a:schemeClr val="tx1">
                        <a:lumMod val="75000"/>
                        <a:lumOff val="25000"/>
                      </a:schemeClr>
                    </a:solidFill>
                    <a:latin typeface="微软雅黑" pitchFamily="34" charset="-122"/>
                    <a:ea typeface="微软雅黑" pitchFamily="34" charset="-122"/>
                  </a:rPr>
                  <a:t>，</a:t>
                </a:r>
                <a:r>
                  <a:rPr lang="zh-CN" altLang="zh-CN" sz="1200" kern="1200" dirty="0" smtClean="0">
                    <a:solidFill>
                      <a:schemeClr val="tx1"/>
                    </a:solidFill>
                    <a:effectLst/>
                    <a:latin typeface="+mn-lt"/>
                    <a:ea typeface="+mn-ea"/>
                    <a:cs typeface="+mn-cs"/>
                  </a:rPr>
                  <a:t>本文让志愿者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分别距离接收设备</a:t>
                </a:r>
                <a:r>
                  <a:rPr lang="en-US" altLang="zh-CN" sz="1200" kern="1200" dirty="0">
                    <a:solidFill>
                      <a:schemeClr val="tx1"/>
                    </a:solidFill>
                    <a:effectLst/>
                    <a:latin typeface="+mn-lt"/>
                    <a:ea typeface="+mn-ea"/>
                    <a:cs typeface="+mn-cs"/>
                  </a:rPr>
                  <a:t>40cm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60cm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80cm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100cm</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120cm</a:t>
                </a:r>
                <a:r>
                  <a:rPr lang="zh-CN" altLang="zh-CN" sz="1200" kern="1200" dirty="0">
                    <a:solidFill>
                      <a:schemeClr val="tx1"/>
                    </a:solidFill>
                    <a:effectLst/>
                    <a:latin typeface="+mn-lt"/>
                    <a:ea typeface="+mn-ea"/>
                    <a:cs typeface="+mn-cs"/>
                  </a:rPr>
                  <a:t>进行深</a:t>
                </a:r>
                <a:r>
                  <a:rPr lang="zh-CN" altLang="zh-CN" sz="1200" kern="1200" dirty="0" smtClean="0">
                    <a:solidFill>
                      <a:schemeClr val="tx1"/>
                    </a:solidFill>
                    <a:effectLst/>
                    <a:latin typeface="+mn-lt"/>
                    <a:ea typeface="+mn-ea"/>
                    <a:cs typeface="+mn-cs"/>
                  </a:rPr>
                  <a:t>蹲</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显示</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80</a:t>
                </a:r>
                <a:r>
                  <a:rPr lang="zh-CN" altLang="zh-CN" sz="1200" kern="1200" dirty="0" smtClean="0">
                    <a:solidFill>
                      <a:schemeClr val="tx1"/>
                    </a:solidFill>
                    <a:effectLst/>
                    <a:latin typeface="+mn-lt"/>
                    <a:ea typeface="+mn-ea"/>
                    <a:cs typeface="+mn-cs"/>
                  </a:rPr>
                  <a:t>厘米内实现了低于</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％的计数误差率，当距离达到</a:t>
                </a:r>
                <a:r>
                  <a:rPr lang="en-US" altLang="zh-CN" sz="1200" kern="1200" dirty="0" smtClean="0">
                    <a:solidFill>
                      <a:schemeClr val="tx1"/>
                    </a:solidFill>
                    <a:effectLst/>
                    <a:latin typeface="+mn-lt"/>
                    <a:ea typeface="+mn-ea"/>
                    <a:cs typeface="+mn-cs"/>
                  </a:rPr>
                  <a:t>120cm</a:t>
                </a:r>
                <a:r>
                  <a:rPr lang="zh-CN" altLang="zh-CN" sz="1200" kern="1200" dirty="0" smtClean="0">
                    <a:solidFill>
                      <a:schemeClr val="tx1"/>
                    </a:solidFill>
                    <a:effectLst/>
                    <a:latin typeface="+mn-lt"/>
                    <a:ea typeface="+mn-ea"/>
                    <a:cs typeface="+mn-cs"/>
                  </a:rPr>
                  <a:t>时，计数将无法进行</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我们将</a:t>
                </a:r>
                <a:r>
                  <a:rPr lang="en-US" altLang="zh-CN" sz="1200" kern="1200" dirty="0" smtClean="0">
                    <a:solidFill>
                      <a:schemeClr val="tx1"/>
                    </a:solidFill>
                    <a:effectLst/>
                    <a:latin typeface="+mn-lt"/>
                    <a:ea typeface="+mn-ea"/>
                    <a:cs typeface="+mn-cs"/>
                  </a:rPr>
                  <a:t>140</a:t>
                </a:r>
                <a:r>
                  <a:rPr lang="zh-CN" altLang="zh-CN" sz="1200" kern="1200" dirty="0" smtClean="0">
                    <a:solidFill>
                      <a:schemeClr val="tx1"/>
                    </a:solidFill>
                    <a:effectLst/>
                    <a:latin typeface="+mn-lt"/>
                    <a:ea typeface="+mn-ea"/>
                    <a:cs typeface="+mn-cs"/>
                  </a:rPr>
                  <a:t>厘米处接收信号强度的标准偏差与五个位置接收信号进行比较。图</a:t>
                </a:r>
                <a:r>
                  <a:rPr lang="en-US" altLang="zh-CN" sz="1200" kern="1200" dirty="0" smtClean="0">
                    <a:solidFill>
                      <a:schemeClr val="tx1"/>
                    </a:solidFill>
                    <a:effectLst/>
                    <a:latin typeface="+mn-lt"/>
                    <a:ea typeface="+mn-ea"/>
                    <a:cs typeface="+mn-cs"/>
                  </a:rPr>
                  <a:t>44(b)</a:t>
                </a:r>
                <a:r>
                  <a:rPr lang="zh-CN" altLang="zh-CN" sz="1200" kern="1200" dirty="0" smtClean="0">
                    <a:solidFill>
                      <a:schemeClr val="tx1"/>
                    </a:solidFill>
                    <a:effectLst/>
                    <a:latin typeface="+mn-lt"/>
                    <a:ea typeface="+mn-ea"/>
                    <a:cs typeface="+mn-cs"/>
                  </a:rPr>
                  <a:t>显示了当距离达到</a:t>
                </a:r>
                <a:r>
                  <a:rPr lang="en-US" altLang="zh-CN" sz="1200" kern="1200" dirty="0" smtClean="0">
                    <a:solidFill>
                      <a:schemeClr val="tx1"/>
                    </a:solidFill>
                    <a:effectLst/>
                    <a:latin typeface="+mn-lt"/>
                    <a:ea typeface="+mn-ea"/>
                    <a:cs typeface="+mn-cs"/>
                  </a:rPr>
                  <a:t>120cm</a:t>
                </a:r>
                <a:r>
                  <a:rPr lang="zh-CN" altLang="zh-CN" sz="1200" kern="1200" dirty="0" smtClean="0">
                    <a:solidFill>
                      <a:schemeClr val="tx1"/>
                    </a:solidFill>
                    <a:effectLst/>
                    <a:latin typeface="+mn-lt"/>
                    <a:ea typeface="+mn-ea"/>
                    <a:cs typeface="+mn-cs"/>
                  </a:rPr>
                  <a:t>时，其标准偏差降到</a:t>
                </a:r>
                <a:r>
                  <a:rPr lang="en-US" altLang="zh-CN" sz="1200" kern="1200" dirty="0" smtClean="0">
                    <a:solidFill>
                      <a:schemeClr val="tx1"/>
                    </a:solidFill>
                    <a:effectLst/>
                    <a:latin typeface="+mn-lt"/>
                    <a:ea typeface="+mn-ea"/>
                    <a:cs typeface="+mn-cs"/>
                  </a:rPr>
                  <a:t>100cm</a:t>
                </a:r>
                <a:r>
                  <a:rPr lang="zh-CN" altLang="zh-CN" sz="1200" kern="1200" dirty="0" smtClean="0">
                    <a:solidFill>
                      <a:schemeClr val="tx1"/>
                    </a:solidFill>
                    <a:effectLst/>
                    <a:latin typeface="+mn-lt"/>
                    <a:ea typeface="+mn-ea"/>
                    <a:cs typeface="+mn-cs"/>
                  </a:rPr>
                  <a:t>处的标准偏差的</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％，这与人静止不动时在</a:t>
                </a:r>
                <a:r>
                  <a:rPr lang="en-US" altLang="zh-CN" sz="1200" kern="1200" dirty="0" smtClean="0">
                    <a:solidFill>
                      <a:schemeClr val="tx1"/>
                    </a:solidFill>
                    <a:effectLst/>
                    <a:latin typeface="+mn-lt"/>
                    <a:ea typeface="+mn-ea"/>
                    <a:cs typeface="+mn-cs"/>
                  </a:rPr>
                  <a:t>140cm</a:t>
                </a:r>
                <a:r>
                  <a:rPr lang="zh-CN" altLang="zh-CN" sz="1200" kern="1200" dirty="0" smtClean="0">
                    <a:solidFill>
                      <a:schemeClr val="tx1"/>
                    </a:solidFill>
                    <a:effectLst/>
                    <a:latin typeface="+mn-lt"/>
                    <a:ea typeface="+mn-ea"/>
                    <a:cs typeface="+mn-cs"/>
                  </a:rPr>
                  <a:t>处的标准偏差相似，所以图</a:t>
                </a:r>
                <a:r>
                  <a:rPr lang="en-US" altLang="zh-CN" sz="1200" kern="1200" dirty="0" smtClean="0">
                    <a:solidFill>
                      <a:schemeClr val="tx1"/>
                    </a:solidFill>
                    <a:effectLst/>
                    <a:latin typeface="+mn-lt"/>
                    <a:ea typeface="+mn-ea"/>
                    <a:cs typeface="+mn-cs"/>
                  </a:rPr>
                  <a:t>44(b)</a:t>
                </a:r>
                <a:r>
                  <a:rPr lang="zh-CN" altLang="zh-CN" sz="1200" kern="1200" dirty="0" smtClean="0">
                    <a:solidFill>
                      <a:schemeClr val="tx1"/>
                    </a:solidFill>
                    <a:effectLst/>
                    <a:latin typeface="+mn-lt"/>
                    <a:ea typeface="+mn-ea"/>
                    <a:cs typeface="+mn-cs"/>
                  </a:rPr>
                  <a:t>表明了接收器未能捕获</a:t>
                </a:r>
                <a:r>
                  <a:rPr lang="en-US" altLang="zh-CN" sz="1200" kern="1200" dirty="0" smtClean="0">
                    <a:solidFill>
                      <a:schemeClr val="tx1"/>
                    </a:solidFill>
                    <a:effectLst/>
                    <a:latin typeface="+mn-lt"/>
                    <a:ea typeface="+mn-ea"/>
                    <a:cs typeface="+mn-cs"/>
                  </a:rPr>
                  <a:t>120cm</a:t>
                </a:r>
                <a:r>
                  <a:rPr lang="zh-CN" altLang="zh-CN" sz="1200" kern="1200" dirty="0" smtClean="0">
                    <a:solidFill>
                      <a:schemeClr val="tx1"/>
                    </a:solidFill>
                    <a:effectLst/>
                    <a:latin typeface="+mn-lt"/>
                    <a:ea typeface="+mn-ea"/>
                    <a:cs typeface="+mn-cs"/>
                  </a:rPr>
                  <a:t>以外的躯干遮挡效应。</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我们将接收器放置在离地面</a:t>
                </a:r>
                <a:r>
                  <a:rPr lang="en-US" altLang="zh-CN" sz="1200" kern="1200" dirty="0" smtClean="0">
                    <a:solidFill>
                      <a:schemeClr val="tx1"/>
                    </a:solidFill>
                    <a:effectLst/>
                    <a:latin typeface="+mn-lt"/>
                    <a:ea typeface="+mn-ea"/>
                    <a:cs typeface="+mn-cs"/>
                  </a:rPr>
                  <a:t>0m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30cm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60cm</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90cm</a:t>
                </a:r>
                <a:r>
                  <a:rPr lang="zh-CN" altLang="zh-CN" sz="1200" kern="1200" dirty="0" smtClean="0">
                    <a:solidFill>
                      <a:schemeClr val="tx1"/>
                    </a:solidFill>
                    <a:effectLst/>
                    <a:latin typeface="+mn-lt"/>
                    <a:ea typeface="+mn-ea"/>
                    <a:cs typeface="+mn-cs"/>
                  </a:rPr>
                  <a:t>处</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它表明俯卧撑受不同高度的影响很大。当志愿者进行俯卧撑时，他的躯干靠近地面。因此，对信号的遮挡效应无疑受到其躯干高度的限制。如果接收器的身高超过其躯干覆盖的最高高度，则遮挡效应消失，并且</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的计数会失败。总之，可以得出结论，人体进行锻炼时，其躯干遮挡效应的变化越大，计数误差就越少</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由于在频谱图分析时使用了滑动窗口，因此窗口大小的选择对于计数结果至关重要。由于</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仅处理</a:t>
                </a:r>
                <a:r>
                  <a:rPr lang="en-US" altLang="zh-CN" sz="1200" kern="1200" dirty="0" smtClean="0">
                    <a:solidFill>
                      <a:schemeClr val="tx1"/>
                    </a:solidFill>
                    <a:effectLst/>
                    <a:latin typeface="+mn-lt"/>
                    <a:ea typeface="+mn-ea"/>
                    <a:cs typeface="+mn-cs"/>
                  </a:rPr>
                  <a:t>100Hz</a:t>
                </a:r>
                <a:r>
                  <a:rPr lang="zh-CN" altLang="zh-CN" sz="1200" kern="1200" dirty="0" smtClean="0">
                    <a:solidFill>
                      <a:schemeClr val="tx1"/>
                    </a:solidFill>
                    <a:effectLst/>
                    <a:latin typeface="+mn-lt"/>
                    <a:ea typeface="+mn-ea"/>
                    <a:cs typeface="+mn-cs"/>
                  </a:rPr>
                  <a:t>下采样信号，因此当窗口长度小于</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时，我们无法观察到低于</a:t>
                </a:r>
                <a:r>
                  <a:rPr lang="en-US" altLang="zh-CN" sz="1200" kern="1200" dirty="0" smtClean="0">
                    <a:solidFill>
                      <a:schemeClr val="tx1"/>
                    </a:solidFill>
                    <a:effectLst/>
                    <a:latin typeface="+mn-lt"/>
                    <a:ea typeface="+mn-ea"/>
                    <a:cs typeface="+mn-cs"/>
                  </a:rPr>
                  <a:t>1Hz</a:t>
                </a:r>
                <a:r>
                  <a:rPr lang="zh-CN" altLang="zh-CN" sz="1200" kern="1200" dirty="0" smtClean="0">
                    <a:solidFill>
                      <a:schemeClr val="tx1"/>
                    </a:solidFill>
                    <a:effectLst/>
                    <a:latin typeface="+mn-lt"/>
                    <a:ea typeface="+mn-ea"/>
                    <a:cs typeface="+mn-cs"/>
                  </a:rPr>
                  <a:t>的频率分量。相反，当窗口太大（例如</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）时，一个窗口可能包含多个运动样本。因为单个徒手运动通常在</a:t>
                </a:r>
                <a:r>
                  <a:rPr lang="en-US" altLang="zh-CN" sz="1200" kern="1200" dirty="0" smtClean="0">
                    <a:solidFill>
                      <a:schemeClr val="tx1"/>
                    </a:solidFill>
                    <a:effectLst/>
                    <a:latin typeface="+mn-lt"/>
                    <a:ea typeface="+mn-ea"/>
                    <a:cs typeface="+mn-cs"/>
                  </a:rPr>
                  <a:t>3-5</a:t>
                </a:r>
                <a:r>
                  <a:rPr lang="zh-CN" altLang="zh-CN" sz="1200" kern="1200" dirty="0" smtClean="0">
                    <a:solidFill>
                      <a:schemeClr val="tx1"/>
                    </a:solidFill>
                    <a:effectLst/>
                    <a:latin typeface="+mn-lt"/>
                    <a:ea typeface="+mn-ea"/>
                    <a:cs typeface="+mn-cs"/>
                  </a:rPr>
                  <a:t>秒内，所以大窗口反过来会影响切割效果。在窗口大小</a:t>
                </a:r>
                <a:r>
                  <a:rPr lang="en-US" altLang="zh-CN" sz="1200" kern="1200" dirty="0" smtClean="0">
                    <a:solidFill>
                      <a:schemeClr val="tx1"/>
                    </a:solidFill>
                    <a:effectLst/>
                    <a:latin typeface="+mn-lt"/>
                    <a:ea typeface="+mn-ea"/>
                    <a:cs typeface="+mn-cs"/>
                  </a:rPr>
                  <a:t>500</a:t>
                </a:r>
                <a:r>
                  <a:rPr lang="zh-CN" altLang="zh-CN" sz="1200" kern="1200" dirty="0" smtClean="0">
                    <a:solidFill>
                      <a:schemeClr val="tx1"/>
                    </a:solidFill>
                    <a:effectLst/>
                    <a:latin typeface="+mn-lt"/>
                    <a:ea typeface="+mn-ea"/>
                    <a:cs typeface="+mn-cs"/>
                  </a:rPr>
                  <a:t>时达到的最小计数错误率。由于在执行</a:t>
                </a:r>
                <a:r>
                  <a:rPr lang="en-US" altLang="zh-CN" sz="1200" kern="1200" dirty="0" smtClean="0">
                    <a:solidFill>
                      <a:schemeClr val="tx1"/>
                    </a:solidFill>
                    <a:effectLst/>
                    <a:latin typeface="+mn-lt"/>
                    <a:ea typeface="+mn-ea"/>
                    <a:cs typeface="+mn-cs"/>
                  </a:rPr>
                  <a:t>FFT</a:t>
                </a:r>
                <a:r>
                  <a:rPr lang="zh-CN" altLang="zh-CN" sz="1200" kern="1200" dirty="0" smtClean="0">
                    <a:solidFill>
                      <a:schemeClr val="tx1"/>
                    </a:solidFill>
                    <a:effectLst/>
                    <a:latin typeface="+mn-lt"/>
                    <a:ea typeface="+mn-ea"/>
                    <a:cs typeface="+mn-cs"/>
                  </a:rPr>
                  <a:t>时建议将窗口大小设为</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的幂次，因此</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选择窗口大小为</a:t>
                </a:r>
                <a:r>
                  <a:rPr lang="en-US" altLang="zh-CN" sz="1200" kern="1200" dirty="0" smtClean="0">
                    <a:solidFill>
                      <a:schemeClr val="tx1"/>
                    </a:solidFill>
                    <a:effectLst/>
                    <a:latin typeface="+mn-lt"/>
                    <a:ea typeface="+mn-ea"/>
                    <a:cs typeface="+mn-cs"/>
                  </a:rPr>
                  <a:t>512</a:t>
                </a:r>
                <a:r>
                  <a:rPr lang="zh-CN"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solidFill>
                    <a:schemeClr val="tx1">
                      <a:lumMod val="75000"/>
                      <a:lumOff val="25000"/>
                    </a:schemeClr>
                  </a:solidFill>
                  <a:latin typeface="微软雅黑" pitchFamily="34" charset="-122"/>
                  <a:ea typeface="微软雅黑" pitchFamily="34" charset="-122"/>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2064536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本文还评估</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两</a:t>
                </a:r>
                <a:r>
                  <a:rPr lang="zh-CN" altLang="zh-CN" sz="1200" kern="1200" dirty="0">
                    <a:solidFill>
                      <a:schemeClr val="tx1"/>
                    </a:solidFill>
                    <a:effectLst/>
                    <a:latin typeface="+mn-lt"/>
                    <a:ea typeface="+mn-ea"/>
                    <a:cs typeface="+mn-cs"/>
                  </a:rPr>
                  <a:t>名志愿者同时进行</a:t>
                </a:r>
                <a:r>
                  <a:rPr lang="zh-CN" altLang="zh-CN" sz="1200" kern="1200" dirty="0" smtClean="0">
                    <a:solidFill>
                      <a:schemeClr val="tx1"/>
                    </a:solidFill>
                    <a:effectLst/>
                    <a:latin typeface="+mn-lt"/>
                    <a:ea typeface="+mn-ea"/>
                    <a:cs typeface="+mn-cs"/>
                  </a:rPr>
                  <a:t>运动</a:t>
                </a:r>
                <a:r>
                  <a:rPr lang="zh-CN" altLang="en-US" sz="1200" kern="1200" dirty="0" smtClean="0">
                    <a:solidFill>
                      <a:schemeClr val="tx1"/>
                    </a:solidFill>
                    <a:effectLst/>
                    <a:latin typeface="+mn-lt"/>
                    <a:ea typeface="+mn-ea"/>
                    <a:cs typeface="+mn-cs"/>
                  </a:rPr>
                  <a:t>的情况</a:t>
                </a:r>
                <a:r>
                  <a:rPr lang="zh-CN" altLang="zh-CN" sz="1200" kern="1200" dirty="0" smtClean="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其中，志愿者</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3</m:t>
                        </m:r>
                      </m:sub>
                    </m:sSub>
                  </m:oMath>
                </a14:m>
                <a:r>
                  <a:rPr lang="zh-CN" altLang="zh-CN" sz="1200" kern="1200" dirty="0">
                    <a:solidFill>
                      <a:schemeClr val="tx1"/>
                    </a:solidFill>
                    <a:effectLst/>
                    <a:latin typeface="+mn-lt"/>
                    <a:ea typeface="+mn-ea"/>
                    <a:cs typeface="+mn-cs"/>
                  </a:rPr>
                  <a:t>仅进行深蹲，而志愿者</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4</m:t>
                        </m:r>
                      </m:sub>
                    </m:sSub>
                  </m:oMath>
                </a14:m>
                <a:r>
                  <a:rPr lang="zh-CN" altLang="en-US" sz="1200" kern="1200" dirty="0" smtClean="0">
                    <a:solidFill>
                      <a:schemeClr val="tx1"/>
                    </a:solidFill>
                    <a:effectLst/>
                    <a:latin typeface="+mn-lt"/>
                    <a:ea typeface="+mn-ea"/>
                    <a:cs typeface="+mn-cs"/>
                  </a:rPr>
                  <a:t>分贝</a:t>
                </a:r>
                <a:r>
                  <a:rPr lang="zh-CN" altLang="zh-CN" sz="1200" kern="1200" dirty="0" smtClean="0">
                    <a:solidFill>
                      <a:schemeClr val="tx1"/>
                    </a:solidFill>
                    <a:effectLst/>
                    <a:latin typeface="+mn-lt"/>
                    <a:ea typeface="+mn-ea"/>
                    <a:cs typeface="+mn-cs"/>
                  </a:rPr>
                  <a:t>进行</a:t>
                </a:r>
                <a:r>
                  <a:rPr lang="zh-CN" altLang="zh-CN" sz="1200" kern="1200" dirty="0">
                    <a:solidFill>
                      <a:schemeClr val="tx1"/>
                    </a:solidFill>
                    <a:effectLst/>
                    <a:latin typeface="+mn-lt"/>
                    <a:ea typeface="+mn-ea"/>
                    <a:cs typeface="+mn-cs"/>
                  </a:rPr>
                  <a:t>三种活动：深蹲、</a:t>
                </a:r>
                <a:r>
                  <a:rPr lang="zh-CN" altLang="zh-CN" sz="1200" kern="1200" dirty="0" smtClean="0">
                    <a:solidFill>
                      <a:schemeClr val="tx1"/>
                    </a:solidFill>
                    <a:effectLst/>
                    <a:latin typeface="+mn-lt"/>
                    <a:ea typeface="+mn-ea"/>
                    <a:cs typeface="+mn-cs"/>
                  </a:rPr>
                  <a:t>仰卧起坐</a:t>
                </a:r>
                <a:r>
                  <a:rPr lang="zh-CN" altLang="en-US" sz="1200" kern="1200" dirty="0" smtClean="0">
                    <a:solidFill>
                      <a:schemeClr val="tx1"/>
                    </a:solidFill>
                    <a:effectLst/>
                    <a:latin typeface="+mn-lt"/>
                    <a:ea typeface="+mn-ea"/>
                    <a:cs typeface="+mn-cs"/>
                  </a:rPr>
                  <a:t>以及</a:t>
                </a:r>
                <a:r>
                  <a:rPr lang="zh-CN" altLang="zh-CN" sz="1200" kern="1200" dirty="0" smtClean="0">
                    <a:solidFill>
                      <a:schemeClr val="tx1"/>
                    </a:solidFill>
                    <a:effectLst/>
                    <a:latin typeface="+mn-lt"/>
                    <a:ea typeface="+mn-ea"/>
                    <a:cs typeface="+mn-cs"/>
                  </a:rPr>
                  <a:t>任意</a:t>
                </a:r>
                <a:r>
                  <a:rPr lang="zh-CN" altLang="zh-CN" sz="1200" kern="1200" dirty="0">
                    <a:solidFill>
                      <a:schemeClr val="tx1"/>
                    </a:solidFill>
                    <a:effectLst/>
                    <a:latin typeface="+mn-lt"/>
                    <a:ea typeface="+mn-ea"/>
                    <a:cs typeface="+mn-cs"/>
                  </a:rPr>
                  <a:t>四肢</a:t>
                </a:r>
                <a:r>
                  <a:rPr lang="zh-CN" altLang="zh-CN" sz="1200" kern="1200" dirty="0" smtClean="0">
                    <a:solidFill>
                      <a:schemeClr val="tx1"/>
                    </a:solidFill>
                    <a:effectLst/>
                    <a:latin typeface="+mn-lt"/>
                    <a:ea typeface="+mn-ea"/>
                    <a:cs typeface="+mn-cs"/>
                  </a:rPr>
                  <a:t>活动</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在此</a:t>
                </a:r>
                <a:r>
                  <a:rPr lang="zh-CN" altLang="zh-CN" sz="1200" kern="1200" dirty="0">
                    <a:solidFill>
                      <a:schemeClr val="tx1"/>
                    </a:solidFill>
                    <a:effectLst/>
                    <a:latin typeface="+mn-lt"/>
                    <a:ea typeface="+mn-ea"/>
                    <a:cs typeface="+mn-cs"/>
                  </a:rPr>
                  <a:t>部署中</a:t>
                </a:r>
                <a:r>
                  <a:rPr lang="zh-CN" altLang="zh-CN" sz="1200" kern="1200" dirty="0" smtClean="0">
                    <a:solidFill>
                      <a:schemeClr val="tx1"/>
                    </a:solidFill>
                    <a:effectLst/>
                    <a:latin typeface="+mn-lt"/>
                    <a:ea typeface="+mn-ea"/>
                    <a:cs typeface="+mn-cs"/>
                  </a:rPr>
                  <a:t>，而当两个志愿者相距</a:t>
                </a:r>
                <a:r>
                  <a:rPr lang="en-US" altLang="zh-CN" sz="1200" kern="1200" dirty="0">
                    <a:solidFill>
                      <a:schemeClr val="tx1"/>
                    </a:solidFill>
                    <a:effectLst/>
                    <a:latin typeface="+mn-lt"/>
                    <a:ea typeface="+mn-ea"/>
                    <a:cs typeface="+mn-cs"/>
                  </a:rPr>
                  <a:t>120cm</a:t>
                </a:r>
                <a:r>
                  <a:rPr lang="zh-CN" altLang="zh-CN" sz="1200" kern="1200" dirty="0">
                    <a:solidFill>
                      <a:schemeClr val="tx1"/>
                    </a:solidFill>
                    <a:effectLst/>
                    <a:latin typeface="+mn-lt"/>
                    <a:ea typeface="+mn-ea"/>
                    <a:cs typeface="+mn-cs"/>
                  </a:rPr>
                  <a:t>时，</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3</m:t>
                        </m:r>
                      </m:sub>
                    </m:sSub>
                  </m:oMath>
                </a14:m>
                <a:r>
                  <a:rPr lang="zh-CN" altLang="zh-CN" sz="1200" kern="1200" dirty="0">
                    <a:solidFill>
                      <a:schemeClr val="tx1"/>
                    </a:solidFill>
                    <a:effectLst/>
                    <a:latin typeface="+mn-lt"/>
                    <a:ea typeface="+mn-ea"/>
                    <a:cs typeface="+mn-cs"/>
                  </a:rPr>
                  <a:t>志愿者的计数误差低于</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％，它证明</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在相隔</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厘米时才可以支持多个用户在一间房间里一起运动</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a:t>
                </a:r>
                <a:r>
                  <a:rPr lang="zh-CN" altLang="zh-CN" sz="1200" kern="1200" dirty="0" smtClean="0">
                    <a:solidFill>
                      <a:schemeClr val="tx1"/>
                    </a:solidFill>
                    <a:effectLst/>
                    <a:latin typeface="+mn-lt"/>
                    <a:ea typeface="+mn-ea"/>
                    <a:cs typeface="+mn-cs"/>
                  </a:rPr>
                  <a:t>为了验证户外运动的可行性，志愿者</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1</m:t>
                        </m:r>
                      </m:sub>
                    </m:sSub>
                  </m:oMath>
                </a14:m>
                <a:r>
                  <a:rPr lang="zh-CN" altLang="zh-CN" sz="1200" kern="1200" dirty="0">
                    <a:solidFill>
                      <a:schemeClr val="tx1"/>
                    </a:solidFill>
                    <a:effectLst/>
                    <a:latin typeface="+mn-lt"/>
                    <a:ea typeface="+mn-ea"/>
                    <a:cs typeface="+mn-cs"/>
                  </a:rPr>
                  <a:t>和</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在我们校园的观景台进行深</a:t>
                </a:r>
                <a:r>
                  <a:rPr lang="zh-CN" altLang="zh-CN" sz="1200" kern="1200" dirty="0" smtClean="0">
                    <a:solidFill>
                      <a:schemeClr val="tx1"/>
                    </a:solidFill>
                    <a:effectLst/>
                    <a:latin typeface="+mn-lt"/>
                    <a:ea typeface="+mn-ea"/>
                    <a:cs typeface="+mn-cs"/>
                  </a:rPr>
                  <a:t>蹲</a:t>
                </a:r>
                <a:r>
                  <a:rPr lang="zh-CN" altLang="en-US" sz="1200" kern="1200" dirty="0" smtClean="0">
                    <a:solidFill>
                      <a:schemeClr val="tx1"/>
                    </a:solidFill>
                    <a:effectLst/>
                    <a:latin typeface="+mn-lt"/>
                    <a:ea typeface="+mn-ea"/>
                    <a:cs typeface="+mn-cs"/>
                  </a:rPr>
                  <a:t>运动</a:t>
                </a:r>
                <a:r>
                  <a:rPr lang="zh-CN"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计数</a:t>
                </a:r>
                <a:r>
                  <a:rPr lang="zh-CN" altLang="zh-CN" sz="1200" kern="1200" dirty="0">
                    <a:solidFill>
                      <a:schemeClr val="tx1"/>
                    </a:solidFill>
                    <a:effectLst/>
                    <a:latin typeface="+mn-lt"/>
                    <a:ea typeface="+mn-ea"/>
                    <a:cs typeface="+mn-cs"/>
                  </a:rPr>
                  <a:t>误差率分别为</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％，与室内结果一致。它证明了</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在室外环境中的可行性。</a:t>
                </a: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我们在两名志愿者之间设置的三个距离为</a:t>
                </a:r>
                <a:r>
                  <a:rPr lang="en-US" altLang="zh-CN" sz="1200" kern="1200" dirty="0">
                    <a:solidFill>
                      <a:schemeClr val="tx1"/>
                    </a:solidFill>
                    <a:effectLst/>
                    <a:latin typeface="+mn-lt"/>
                    <a:ea typeface="+mn-ea"/>
                    <a:cs typeface="+mn-cs"/>
                  </a:rPr>
                  <a:t>60cm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120cm</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180cm</a:t>
                </a:r>
                <a:r>
                  <a:rPr lang="zh-CN" altLang="zh-CN" sz="1200" kern="1200" dirty="0">
                    <a:solidFill>
                      <a:schemeClr val="tx1"/>
                    </a:solidFill>
                    <a:effectLst/>
                    <a:latin typeface="+mn-lt"/>
                    <a:ea typeface="+mn-ea"/>
                    <a:cs typeface="+mn-cs"/>
                  </a:rPr>
                  <a:t>，且两名志愿者同时进行运动。其中，志愿者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仅进行深蹲，而志愿者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进行三种活动：深蹲、仰卧起坐和任意四肢活动，例如举起手臂或踢脚</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每个运动组合和每个距离下的计数误差如图所</a:t>
                </a:r>
                <a:r>
                  <a:rPr lang="zh-CN" altLang="zh-CN" sz="1200" kern="1200" dirty="0">
                    <a:solidFill>
                      <a:schemeClr val="tx1"/>
                    </a:solidFill>
                    <a:effectLst/>
                    <a:latin typeface="+mn-lt"/>
                    <a:ea typeface="+mn-ea"/>
                    <a:cs typeface="+mn-cs"/>
                  </a:rPr>
                  <a:t>示。当两个志愿者间隔</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厘米时，与志愿者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进行肢体运动时相比，志愿者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进行深蹲和仰卧起坐对志愿者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的计数误差影响更大。在此部署中，志愿者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距离志愿者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的接收设备约</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厘米，所以它表明接收器仍然能够捕获</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厘米范围内的躯干遮挡</a:t>
                </a:r>
                <a:r>
                  <a:rPr lang="zh-CN" altLang="zh-CN" sz="1200" kern="1200" dirty="0" smtClean="0">
                    <a:solidFill>
                      <a:schemeClr val="tx1"/>
                    </a:solidFill>
                    <a:effectLst/>
                    <a:latin typeface="+mn-lt"/>
                    <a:ea typeface="+mn-ea"/>
                    <a:cs typeface="+mn-cs"/>
                  </a:rPr>
                  <a:t>效果</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而当两个志愿者相距</a:t>
                </a:r>
                <a:r>
                  <a:rPr lang="en-US" altLang="zh-CN" sz="1200" kern="1200" dirty="0">
                    <a:solidFill>
                      <a:schemeClr val="tx1"/>
                    </a:solidFill>
                    <a:effectLst/>
                    <a:latin typeface="+mn-lt"/>
                    <a:ea typeface="+mn-ea"/>
                    <a:cs typeface="+mn-cs"/>
                  </a:rPr>
                  <a:t>120cm</a:t>
                </a:r>
                <a:r>
                  <a:rPr lang="zh-CN" altLang="zh-CN" sz="1200" kern="1200" dirty="0">
                    <a:solidFill>
                      <a:schemeClr val="tx1"/>
                    </a:solidFill>
                    <a:effectLst/>
                    <a:latin typeface="+mn-lt"/>
                    <a:ea typeface="+mn-ea"/>
                    <a:cs typeface="+mn-cs"/>
                  </a:rPr>
                  <a:t>时，</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志愿者的计数误差低于</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％，它证明</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在相隔</a:t>
                </a:r>
                <a:r>
                  <a:rPr lang="en-US" altLang="zh-CN" sz="1200" kern="1200" dirty="0">
                    <a:solidFill>
                      <a:schemeClr val="tx1"/>
                    </a:solidFill>
                    <a:effectLst/>
                    <a:latin typeface="+mn-lt"/>
                    <a:ea typeface="+mn-ea"/>
                    <a:cs typeface="+mn-cs"/>
                  </a:rPr>
                  <a:t>120</a:t>
                </a:r>
                <a:r>
                  <a:rPr lang="zh-CN" altLang="zh-CN" sz="1200" kern="1200" dirty="0">
                    <a:solidFill>
                      <a:schemeClr val="tx1"/>
                    </a:solidFill>
                    <a:effectLst/>
                    <a:latin typeface="+mn-lt"/>
                    <a:ea typeface="+mn-ea"/>
                    <a:cs typeface="+mn-cs"/>
                  </a:rPr>
                  <a:t>厘米时才可以支持多个用户在一间房间里一起运动</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为了验证户外运动的可行性，志愿者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在我们校园的观景台进行深蹲</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图</a:t>
                </a:r>
                <a:r>
                  <a:rPr lang="zh-CN" altLang="zh-CN" sz="1200" kern="1200" dirty="0" smtClean="0">
                    <a:solidFill>
                      <a:schemeClr val="tx1"/>
                    </a:solidFill>
                    <a:effectLst/>
                    <a:latin typeface="+mn-lt"/>
                    <a:ea typeface="+mn-ea"/>
                    <a:cs typeface="+mn-cs"/>
                  </a:rPr>
                  <a:t>显示</a:t>
                </a:r>
                <a:r>
                  <a:rPr lang="zh-CN" altLang="zh-CN" sz="1200" kern="1200" dirty="0">
                    <a:solidFill>
                      <a:schemeClr val="tx1"/>
                    </a:solidFill>
                    <a:effectLst/>
                    <a:latin typeface="+mn-lt"/>
                    <a:ea typeface="+mn-ea"/>
                    <a:cs typeface="+mn-cs"/>
                  </a:rPr>
                  <a:t>了志愿者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的计数误差率分别为</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％，与室内结果一致。它证明了</a:t>
                </a:r>
                <a:r>
                  <a:rPr lang="en-US" altLang="zh-CN" sz="1200" kern="1200" dirty="0" err="1">
                    <a:solidFill>
                      <a:schemeClr val="tx1"/>
                    </a:solidFill>
                    <a:effectLst/>
                    <a:latin typeface="+mn-lt"/>
                    <a:ea typeface="+mn-ea"/>
                    <a:cs typeface="+mn-cs"/>
                  </a:rPr>
                  <a:t>MobiFit</a:t>
                </a:r>
                <a:r>
                  <a:rPr lang="zh-CN" altLang="zh-CN" sz="1200" kern="1200" dirty="0">
                    <a:solidFill>
                      <a:schemeClr val="tx1"/>
                    </a:solidFill>
                    <a:effectLst/>
                    <a:latin typeface="+mn-lt"/>
                    <a:ea typeface="+mn-ea"/>
                    <a:cs typeface="+mn-cs"/>
                  </a:rPr>
                  <a:t>在室外环境中的可行性。</a:t>
                </a:r>
              </a:p>
              <a:p>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3155180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最后对本文研究进行总结，</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368521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414455"/>
                </a:solidFill>
                <a:latin typeface="微软雅黑" pitchFamily="34" charset="-122"/>
                <a:ea typeface="微软雅黑" pitchFamily="34" charset="-122"/>
              </a:rPr>
              <a:t>我的答辩结束，敬请各位老师批评指正</a:t>
            </a:r>
          </a:p>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我们首先来看到，如右图所示为</a:t>
            </a:r>
            <a:r>
              <a:rPr lang="en-US" altLang="zh-CN" dirty="0" smtClean="0"/>
              <a:t>GSM</a:t>
            </a:r>
            <a:r>
              <a:rPr lang="zh-CN" altLang="en-US" dirty="0" smtClean="0"/>
              <a:t>蜂窝结构，每个基站能收到附近至少三个相邻基站信号</a:t>
            </a:r>
            <a:endParaRPr lang="en-US" altLang="zh-CN" dirty="0" smtClean="0"/>
          </a:p>
          <a:p>
            <a:endParaRPr lang="en-US" altLang="zh-CN" dirty="0" smtClean="0"/>
          </a:p>
          <a:p>
            <a:r>
              <a:rPr lang="zh-CN" altLang="en-US" dirty="0" smtClean="0"/>
              <a:t>下面是通过</a:t>
            </a:r>
            <a:r>
              <a:rPr lang="en-US" altLang="zh-CN" dirty="0" smtClean="0"/>
              <a:t>USRP</a:t>
            </a:r>
            <a:r>
              <a:rPr lang="zh-CN" altLang="en-US" dirty="0" smtClean="0"/>
              <a:t>设备扫描到的频点，可以看到其带宽和强度。其中，带宽为</a:t>
            </a:r>
            <a:r>
              <a:rPr lang="en-US" altLang="zh-CN" dirty="0" smtClean="0"/>
              <a:t>200k</a:t>
            </a:r>
            <a:r>
              <a:rPr lang="zh-CN" altLang="en-US" dirty="0" smtClean="0"/>
              <a:t>为</a:t>
            </a:r>
            <a:r>
              <a:rPr lang="en-US" altLang="zh-CN" dirty="0" smtClean="0"/>
              <a:t>GSM</a:t>
            </a:r>
            <a:r>
              <a:rPr lang="zh-CN" altLang="en-US" dirty="0" smtClean="0"/>
              <a:t>频点</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3380611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我们分析下</a:t>
                </a:r>
                <a:r>
                  <a:rPr lang="en-US" altLang="zh-CN" sz="1200" kern="1200" dirty="0" err="1" smtClean="0">
                    <a:solidFill>
                      <a:schemeClr val="tx1"/>
                    </a:solidFill>
                    <a:effectLst/>
                    <a:latin typeface="+mn-lt"/>
                    <a:ea typeface="+mn-ea"/>
                    <a:cs typeface="+mn-cs"/>
                  </a:rPr>
                  <a:t>Mobifit</a:t>
                </a:r>
                <a:r>
                  <a:rPr lang="zh-CN" altLang="en-US" sz="1200" kern="1200" dirty="0" smtClean="0">
                    <a:solidFill>
                      <a:schemeClr val="tx1"/>
                    </a:solidFill>
                    <a:effectLst/>
                    <a:latin typeface="+mn-lt"/>
                    <a:ea typeface="+mn-ea"/>
                    <a:cs typeface="+mn-cs"/>
                  </a:rPr>
                  <a:t>俯卧撑</a:t>
                </a:r>
                <a:r>
                  <a:rPr lang="zh-CN" altLang="zh-CN" sz="1200" kern="1200" dirty="0" smtClean="0">
                    <a:solidFill>
                      <a:schemeClr val="tx1"/>
                    </a:solidFill>
                    <a:effectLst/>
                    <a:latin typeface="+mn-lt"/>
                    <a:ea typeface="+mn-ea"/>
                    <a:cs typeface="+mn-cs"/>
                  </a:rPr>
                  <a:t>计数</a:t>
                </a:r>
                <a:r>
                  <a:rPr lang="zh-CN" altLang="en-US" sz="1200" kern="1200" dirty="0" smtClean="0">
                    <a:solidFill>
                      <a:schemeClr val="tx1"/>
                    </a:solidFill>
                    <a:effectLst/>
                    <a:latin typeface="+mn-lt"/>
                    <a:ea typeface="+mn-ea"/>
                    <a:cs typeface="+mn-cs"/>
                  </a:rPr>
                  <a:t>错误</a:t>
                </a:r>
                <a:r>
                  <a:rPr lang="zh-CN" altLang="zh-CN" sz="1200" kern="1200" dirty="0" smtClean="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因素可能是两方面</a:t>
                </a:r>
                <a:r>
                  <a:rPr lang="zh-CN" altLang="zh-CN" sz="1200" kern="1200" dirty="0" smtClean="0">
                    <a:solidFill>
                      <a:schemeClr val="tx1"/>
                    </a:solidFill>
                    <a:effectLst/>
                    <a:latin typeface="+mn-lt"/>
                    <a:ea typeface="+mn-ea"/>
                    <a:cs typeface="+mn-cs"/>
                  </a:rPr>
                  <a:t>：首先，</a:t>
                </a:r>
                <a:r>
                  <a:rPr lang="zh-CN" altLang="en-US" sz="1200" kern="1200" dirty="0" smtClean="0">
                    <a:solidFill>
                      <a:schemeClr val="tx1"/>
                    </a:solidFill>
                    <a:effectLst/>
                    <a:latin typeface="+mn-lt"/>
                    <a:ea typeface="+mn-ea"/>
                    <a:cs typeface="+mn-cs"/>
                  </a:rPr>
                  <a:t>如上图为志愿者</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𝑣</m:t>
                        </m:r>
                      </m:e>
                      <m:sub>
                        <m:r>
                          <a:rPr lang="en-US" altLang="zh-CN" sz="1200" i="1" kern="1200">
                            <a:solidFill>
                              <a:schemeClr val="tx1"/>
                            </a:solidFill>
                            <a:effectLst/>
                            <a:latin typeface="Cambria Math" panose="02040503050406030204" pitchFamily="18" charset="0"/>
                            <a:ea typeface="+mn-ea"/>
                            <a:cs typeface="+mn-cs"/>
                          </a:rPr>
                          <m:t>5</m:t>
                        </m:r>
                      </m:sub>
                    </m:sSub>
                  </m:oMath>
                </a14:m>
                <a:r>
                  <a:rPr lang="zh-CN" altLang="en-US" sz="1200" kern="1200" dirty="0" smtClean="0">
                    <a:solidFill>
                      <a:schemeClr val="tx1"/>
                    </a:solidFill>
                    <a:effectLst/>
                    <a:latin typeface="+mn-lt"/>
                    <a:ea typeface="+mn-ea"/>
                    <a:cs typeface="+mn-cs"/>
                  </a:rPr>
                  <a:t>的一个错误切割结果，由于其是</a:t>
                </a:r>
                <a:r>
                  <a:rPr lang="zh-CN" altLang="zh-CN" sz="1200" kern="1200" dirty="0" smtClean="0">
                    <a:solidFill>
                      <a:schemeClr val="tx1"/>
                    </a:solidFill>
                    <a:effectLst/>
                    <a:latin typeface="+mn-lt"/>
                    <a:ea typeface="+mn-ea"/>
                    <a:cs typeface="+mn-cs"/>
                  </a:rPr>
                  <a:t>身材</a:t>
                </a:r>
                <a:r>
                  <a:rPr lang="zh-CN" altLang="zh-CN" sz="1200" kern="1200" dirty="0">
                    <a:solidFill>
                      <a:schemeClr val="tx1"/>
                    </a:solidFill>
                    <a:effectLst/>
                    <a:latin typeface="+mn-lt"/>
                    <a:ea typeface="+mn-ea"/>
                    <a:cs typeface="+mn-cs"/>
                  </a:rPr>
                  <a:t>娇小的女性，躯干相对</a:t>
                </a:r>
                <a:r>
                  <a:rPr lang="zh-CN" altLang="zh-CN" sz="1200" kern="1200" dirty="0" smtClean="0">
                    <a:solidFill>
                      <a:schemeClr val="tx1"/>
                    </a:solidFill>
                    <a:effectLst/>
                    <a:latin typeface="+mn-lt"/>
                    <a:ea typeface="+mn-ea"/>
                    <a:cs typeface="+mn-cs"/>
                  </a:rPr>
                  <a:t>较小</a:t>
                </a:r>
                <a:r>
                  <a:rPr lang="zh-CN" altLang="en-US" sz="1200" kern="1200" dirty="0" smtClean="0">
                    <a:solidFill>
                      <a:schemeClr val="tx1"/>
                    </a:solidFill>
                    <a:effectLst/>
                    <a:latin typeface="+mn-lt"/>
                    <a:ea typeface="+mn-ea"/>
                    <a:cs typeface="+mn-cs"/>
                  </a:rPr>
                  <a:t>，而且</a:t>
                </a:r>
                <a:r>
                  <a:rPr lang="zh-CN" altLang="zh-CN" sz="1200" kern="1200" dirty="0" smtClean="0">
                    <a:solidFill>
                      <a:schemeClr val="tx1"/>
                    </a:solidFill>
                    <a:effectLst/>
                    <a:latin typeface="+mn-lt"/>
                    <a:ea typeface="+mn-ea"/>
                    <a:cs typeface="+mn-cs"/>
                  </a:rPr>
                  <a:t>进行</a:t>
                </a:r>
                <a:r>
                  <a:rPr lang="zh-CN" altLang="zh-CN" sz="1200" kern="1200" dirty="0">
                    <a:solidFill>
                      <a:schemeClr val="tx1"/>
                    </a:solidFill>
                    <a:effectLst/>
                    <a:latin typeface="+mn-lt"/>
                    <a:ea typeface="+mn-ea"/>
                    <a:cs typeface="+mn-cs"/>
                  </a:rPr>
                  <a:t>膝式俯卧撑，其运动</a:t>
                </a:r>
                <a:r>
                  <a:rPr lang="zh-CN" altLang="zh-CN" sz="1200" kern="1200" dirty="0" smtClean="0">
                    <a:solidFill>
                      <a:schemeClr val="tx1"/>
                    </a:solidFill>
                    <a:effectLst/>
                    <a:latin typeface="+mn-lt"/>
                    <a:ea typeface="+mn-ea"/>
                    <a:cs typeface="+mn-cs"/>
                  </a:rPr>
                  <a:t>幅度低</a:t>
                </a:r>
                <a:r>
                  <a:rPr lang="zh-CN" altLang="zh-CN" sz="1200" kern="1200" dirty="0">
                    <a:solidFill>
                      <a:schemeClr val="tx1"/>
                    </a:solidFill>
                    <a:effectLst/>
                    <a:latin typeface="+mn-lt"/>
                    <a:ea typeface="+mn-ea"/>
                    <a:cs typeface="+mn-cs"/>
                  </a:rPr>
                  <a:t>。这两个因素导致遮挡效应的差异较小，从而导致计数丢失</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本文进一步将接收器拉近志愿者，在分别距离女性志愿者</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厘米的情况下进行实验。在</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厘米的计数误差均低于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％。但是在</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厘米的范围内，计数误差率会上升。可能是因为躯干过于靠近接收器，这将始终遮挡了信号传输，导致锻炼过程中的遮挡效应没有动态变化。要解决娇小的女性膝盖俯卧撑的计数误差大的问题，关键在于增加躯干对移动信号的遮挡面积。</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Motion-Fi</a:t>
                </a:r>
                <a:r>
                  <a:rPr lang="zh-CN" altLang="en-US" sz="1200" kern="1200" dirty="0" smtClean="0">
                    <a:solidFill>
                      <a:schemeClr val="tx1"/>
                    </a:solidFill>
                    <a:effectLst/>
                    <a:latin typeface="+mn-lt"/>
                    <a:ea typeface="+mn-ea"/>
                    <a:cs typeface="+mn-cs"/>
                  </a:rPr>
                  <a:t>由于</a:t>
                </a:r>
                <a:r>
                  <a:rPr lang="zh-CN" altLang="zh-CN" sz="1200" kern="1200" dirty="0" smtClean="0">
                    <a:solidFill>
                      <a:schemeClr val="tx1"/>
                    </a:solidFill>
                    <a:effectLst/>
                    <a:latin typeface="+mn-lt"/>
                    <a:ea typeface="+mn-ea"/>
                    <a:cs typeface="+mn-cs"/>
                  </a:rPr>
                  <a:t>仅通过测量形态相似性来切割动作，</a:t>
                </a:r>
                <a:r>
                  <a:rPr lang="zh-CN" altLang="en-US" sz="1200" kern="1200" dirty="0" smtClean="0">
                    <a:solidFill>
                      <a:schemeClr val="tx1"/>
                    </a:solidFill>
                    <a:effectLst/>
                    <a:latin typeface="+mn-lt"/>
                    <a:ea typeface="+mn-ea"/>
                    <a:cs typeface="+mn-cs"/>
                  </a:rPr>
                  <a:t>所以计数时</a:t>
                </a:r>
                <a:r>
                  <a:rPr lang="zh-CN" altLang="zh-CN" sz="1200" kern="1200" dirty="0" smtClean="0">
                    <a:solidFill>
                      <a:schemeClr val="tx1"/>
                    </a:solidFill>
                    <a:effectLst/>
                    <a:latin typeface="+mn-lt"/>
                    <a:ea typeface="+mn-ea"/>
                    <a:cs typeface="+mn-cs"/>
                  </a:rPr>
                  <a:t>因此将长时间休息间隔计为两次动作，如</a:t>
                </a:r>
                <a:r>
                  <a:rPr lang="zh-CN" altLang="en-US" sz="1200" kern="1200" dirty="0" smtClean="0">
                    <a:solidFill>
                      <a:schemeClr val="tx1"/>
                    </a:solidFill>
                    <a:effectLst/>
                    <a:latin typeface="+mn-lt"/>
                    <a:ea typeface="+mn-ea"/>
                    <a:cs typeface="+mn-cs"/>
                  </a:rPr>
                  <a:t>下</a:t>
                </a:r>
                <a:r>
                  <a:rPr lang="zh-CN" altLang="zh-CN" sz="1200" kern="1200" dirty="0" smtClean="0">
                    <a:solidFill>
                      <a:schemeClr val="tx1"/>
                    </a:solidFill>
                    <a:effectLst/>
                    <a:latin typeface="+mn-lt"/>
                    <a:ea typeface="+mn-ea"/>
                    <a:cs typeface="+mn-cs"/>
                  </a:rPr>
                  <a:t>图所示。</a:t>
                </a:r>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本文进一步从志愿者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中选择一个典型的运动计数错误样本，其信号序列和相应的频谱图的一部分如</a:t>
                </a:r>
                <a:r>
                  <a:rPr lang="zh-CN" altLang="zh-CN" sz="1200" kern="1200" dirty="0" smtClean="0">
                    <a:solidFill>
                      <a:schemeClr val="tx1"/>
                    </a:solidFill>
                    <a:effectLst/>
                    <a:latin typeface="+mn-lt"/>
                    <a:ea typeface="+mn-ea"/>
                    <a:cs typeface="+mn-cs"/>
                  </a:rPr>
                  <a:t>图所</a:t>
                </a:r>
                <a:r>
                  <a:rPr lang="zh-CN" altLang="zh-CN" sz="1200" kern="1200" dirty="0">
                    <a:solidFill>
                      <a:schemeClr val="tx1"/>
                    </a:solidFill>
                    <a:effectLst/>
                    <a:latin typeface="+mn-lt"/>
                    <a:ea typeface="+mn-ea"/>
                    <a:cs typeface="+mn-cs"/>
                  </a:rPr>
                  <a:t>示</a:t>
                </a:r>
                <a:r>
                  <a:rPr lang="zh-CN" altLang="zh-CN" sz="1200" kern="1200" dirty="0" smtClean="0">
                    <a:solidFill>
                      <a:schemeClr val="tx1"/>
                    </a:solidFill>
                    <a:effectLst/>
                    <a:latin typeface="+mn-lt"/>
                    <a:ea typeface="+mn-ea"/>
                    <a:cs typeface="+mn-cs"/>
                  </a:rPr>
                  <a:t>，漏掉</a:t>
                </a:r>
                <a:r>
                  <a:rPr lang="zh-CN" altLang="zh-CN" sz="1200" kern="1200" dirty="0">
                    <a:solidFill>
                      <a:schemeClr val="tx1"/>
                    </a:solidFill>
                    <a:effectLst/>
                    <a:latin typeface="+mn-lt"/>
                    <a:ea typeface="+mn-ea"/>
                    <a:cs typeface="+mn-cs"/>
                  </a:rPr>
                  <a:t>计数的因素可能是两方面：首先，志愿者</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和</a:t>
                </a:r>
                <a:r>
                  <a:rPr lang="en-US" altLang="zh-CN" sz="1200" i="0" kern="1200">
                    <a:solidFill>
                      <a:schemeClr val="tx1"/>
                    </a:solidFill>
                    <a:effectLst/>
                    <a:latin typeface="+mn-lt"/>
                    <a:ea typeface="+mn-ea"/>
                    <a:cs typeface="+mn-cs"/>
                  </a:rPr>
                  <a:t>𝑣</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都是身材娇小的女性，躯干相对较小。其次，他们进行膝式俯卧撑，其运动幅度也比男性志愿者的俯卧撑低。这两个因素导致遮挡效应的差异较小，从而导致计数丢失</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要解决娇小的女性膝盖俯卧撑的计数误差大的问题，关键在于增加躯干对移动信号的遮挡面积。本文进一步将接收器拉近志愿者，在分别距离女性志愿者</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厘米的情况下进行实验。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现在两名女性志愿者在</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40</a:t>
                </a:r>
                <a:r>
                  <a:rPr lang="zh-CN" altLang="zh-CN" sz="1200" kern="1200" dirty="0" smtClean="0">
                    <a:solidFill>
                      <a:schemeClr val="tx1"/>
                    </a:solidFill>
                    <a:effectLst/>
                    <a:latin typeface="+mn-lt"/>
                    <a:ea typeface="+mn-ea"/>
                    <a:cs typeface="+mn-cs"/>
                  </a:rPr>
                  <a:t>厘米的计数误差均低于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％。但是在</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厘米的范围内，计数误差率会上升。可能是因为躯干过于靠近接收器，这将始终遮挡了信号传输，导致锻炼过程中的遮挡效应没有动态变化。</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由于</a:t>
                </a:r>
                <a:r>
                  <a:rPr lang="en-US" altLang="zh-CN" sz="1200" kern="1200" dirty="0" smtClean="0">
                    <a:solidFill>
                      <a:schemeClr val="tx1"/>
                    </a:solidFill>
                    <a:effectLst/>
                    <a:latin typeface="+mn-lt"/>
                    <a:ea typeface="+mn-ea"/>
                    <a:cs typeface="+mn-cs"/>
                  </a:rPr>
                  <a:t>Motion-Fi</a:t>
                </a:r>
                <a:r>
                  <a:rPr lang="zh-CN" altLang="zh-CN" sz="1200" kern="1200" dirty="0" smtClean="0">
                    <a:solidFill>
                      <a:schemeClr val="tx1"/>
                    </a:solidFill>
                    <a:effectLst/>
                    <a:latin typeface="+mn-lt"/>
                    <a:ea typeface="+mn-ea"/>
                    <a:cs typeface="+mn-cs"/>
                  </a:rPr>
                  <a:t>仅通过测量形态相似性而不区分动作阶段和休息间隔来切割动作，因此将长时间休息间隔计为两次动作，如图</a:t>
                </a:r>
                <a:r>
                  <a:rPr lang="en-US" altLang="zh-CN" sz="1200" kern="1200" dirty="0" smtClean="0">
                    <a:solidFill>
                      <a:schemeClr val="tx1"/>
                    </a:solidFill>
                    <a:effectLst/>
                    <a:latin typeface="+mn-lt"/>
                    <a:ea typeface="+mn-ea"/>
                    <a:cs typeface="+mn-cs"/>
                  </a:rPr>
                  <a:t>40(b)</a:t>
                </a:r>
                <a:r>
                  <a:rPr lang="zh-CN" altLang="zh-CN" sz="1200" kern="1200" dirty="0" smtClean="0">
                    <a:solidFill>
                      <a:schemeClr val="tx1"/>
                    </a:solidFill>
                    <a:effectLst/>
                    <a:latin typeface="+mn-lt"/>
                    <a:ea typeface="+mn-ea"/>
                    <a:cs typeface="+mn-cs"/>
                  </a:rPr>
                  <a:t>所示。而</a:t>
                </a:r>
                <a:r>
                  <a:rPr lang="en-US" altLang="zh-CN" sz="1200" kern="1200" dirty="0" err="1" smtClean="0">
                    <a:solidFill>
                      <a:schemeClr val="tx1"/>
                    </a:solidFill>
                    <a:effectLst/>
                    <a:latin typeface="+mn-lt"/>
                    <a:ea typeface="+mn-ea"/>
                    <a:cs typeface="+mn-cs"/>
                  </a:rPr>
                  <a:t>MobiFit</a:t>
                </a:r>
                <a:r>
                  <a:rPr lang="zh-CN" altLang="zh-CN" sz="1200" kern="1200" dirty="0" smtClean="0">
                    <a:solidFill>
                      <a:schemeClr val="tx1"/>
                    </a:solidFill>
                    <a:effectLst/>
                    <a:latin typeface="+mn-lt"/>
                    <a:ea typeface="+mn-ea"/>
                    <a:cs typeface="+mn-cs"/>
                  </a:rPr>
                  <a:t>通过测量低频分量来确定动作阶段的开始和结束，如图所示，所以正确识别了这个长间隔</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133863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ysClr val="windowText" lastClr="000000"/>
                </a:solidFill>
                <a:latin typeface="微软雅黑" pitchFamily="34" charset="-122"/>
                <a:ea typeface="微软雅黑" pitchFamily="34" charset="-122"/>
              </a:rPr>
              <a:t>我们</a:t>
            </a:r>
            <a:r>
              <a:rPr lang="zh-CN" altLang="en-US" sz="1200" dirty="0" smtClean="0">
                <a:solidFill>
                  <a:sysClr val="windowText" lastClr="000000"/>
                </a:solidFill>
                <a:latin typeface="微软雅黑" pitchFamily="34" charset="-122"/>
                <a:ea typeface="微软雅黑" pitchFamily="34" charset="-122"/>
              </a:rPr>
              <a:t>知道对健身运动的监测可以</a:t>
            </a:r>
            <a:r>
              <a:rPr lang="zh-CN" altLang="zh-CN" sz="1200" dirty="0" smtClean="0">
                <a:solidFill>
                  <a:sysClr val="windowText" lastClr="000000"/>
                </a:solidFill>
                <a:latin typeface="微软雅黑" pitchFamily="34" charset="-122"/>
                <a:ea typeface="微软雅黑" pitchFamily="34" charset="-122"/>
              </a:rPr>
              <a:t>为用户提供量化的运动效益，</a:t>
            </a:r>
            <a:r>
              <a:rPr lang="zh-CN" altLang="en-US" sz="1200" dirty="0" smtClean="0">
                <a:solidFill>
                  <a:sysClr val="windowText" lastClr="000000"/>
                </a:solidFill>
                <a:latin typeface="微软雅黑" pitchFamily="34" charset="-122"/>
                <a:ea typeface="微软雅黑" pitchFamily="34" charset="-122"/>
              </a:rPr>
              <a:t>如运动类型，次数等统计摘要</a:t>
            </a:r>
            <a:endParaRPr lang="en-US" altLang="zh-CN" sz="1200" dirty="0" smtClean="0">
              <a:solidFill>
                <a:sysClr val="windowText" lastClr="000000"/>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运动</a:t>
            </a:r>
            <a:r>
              <a:rPr lang="zh-CN" altLang="en-US" sz="1200" kern="1200" baseline="0" dirty="0" smtClean="0">
                <a:solidFill>
                  <a:schemeClr val="tx1"/>
                </a:solidFill>
                <a:latin typeface="+mn-lt"/>
                <a:ea typeface="+mn-ea"/>
                <a:cs typeface="+mn-cs"/>
              </a:rPr>
              <a:t>识别技术主要有三类</a:t>
            </a:r>
            <a:endParaRPr lang="en-US" altLang="zh-CN"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ysClr val="windowText" lastClr="000000"/>
                </a:solidFill>
                <a:latin typeface="微软雅黑" pitchFamily="34" charset="-122"/>
                <a:ea typeface="微软雅黑" pitchFamily="34" charset="-122"/>
              </a:rPr>
              <a:t>1 </a:t>
            </a:r>
            <a:r>
              <a:rPr lang="zh-CN" altLang="zh-CN" sz="1200" dirty="0" smtClean="0">
                <a:solidFill>
                  <a:sysClr val="windowText" lastClr="000000"/>
                </a:solidFill>
                <a:latin typeface="微软雅黑" pitchFamily="34" charset="-122"/>
                <a:ea typeface="微软雅黑" pitchFamily="34" charset="-122"/>
              </a:rPr>
              <a:t>基于物理传感器的方法</a:t>
            </a:r>
            <a:r>
              <a:rPr lang="zh-CN" altLang="en-US" sz="1200" dirty="0" smtClean="0">
                <a:solidFill>
                  <a:sysClr val="windowText" lastClr="000000"/>
                </a:solidFill>
                <a:latin typeface="微软雅黑" pitchFamily="34" charset="-122"/>
                <a:ea typeface="微软雅黑" pitchFamily="34" charset="-122"/>
              </a:rPr>
              <a:t>，</a:t>
            </a:r>
            <a:r>
              <a:rPr lang="zh-CN" altLang="en-US" sz="1200" dirty="0" smtClean="0">
                <a:solidFill>
                  <a:sysClr val="windowText" lastClr="000000"/>
                </a:solidFill>
                <a:latin typeface="微软雅黑" pitchFamily="34" charset="-122"/>
                <a:ea typeface="微软雅黑" pitchFamily="34" charset="-122"/>
              </a:rPr>
              <a:t>如运动手环等。其存在依从</a:t>
            </a:r>
            <a:r>
              <a:rPr lang="zh-CN" altLang="en-US" sz="1200" dirty="0" smtClean="0">
                <a:solidFill>
                  <a:sysClr val="windowText" lastClr="000000"/>
                </a:solidFill>
                <a:latin typeface="微软雅黑" pitchFamily="34" charset="-122"/>
                <a:ea typeface="微软雅黑" pitchFamily="34" charset="-122"/>
              </a:rPr>
              <a:t>性问题，</a:t>
            </a:r>
            <a:r>
              <a:rPr lang="zh-CN" altLang="en-US" sz="1200" dirty="0" smtClean="0">
                <a:solidFill>
                  <a:sysClr val="windowText" lastClr="000000"/>
                </a:solidFill>
                <a:latin typeface="微软雅黑" pitchFamily="34" charset="-122"/>
                <a:ea typeface="微软雅黑" pitchFamily="34" charset="-122"/>
              </a:rPr>
              <a:t>用户会随着时间增长越来越</a:t>
            </a:r>
            <a:r>
              <a:rPr lang="zh-CN" altLang="en-US" sz="1200" dirty="0" smtClean="0">
                <a:solidFill>
                  <a:sysClr val="windowText" lastClr="000000"/>
                </a:solidFill>
                <a:latin typeface="微软雅黑" pitchFamily="34" charset="-122"/>
                <a:ea typeface="微软雅黑" pitchFamily="34" charset="-122"/>
              </a:rPr>
              <a:t>不佩戴设备</a:t>
            </a:r>
            <a:endParaRPr lang="en-US" altLang="zh-CN" sz="1200" dirty="0" smtClean="0">
              <a:solidFill>
                <a:sysClr val="windowText" lastClr="000000"/>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ysClr val="windowText" lastClr="000000"/>
                </a:solidFill>
                <a:latin typeface="微软雅黑" pitchFamily="34" charset="-122"/>
                <a:ea typeface="微软雅黑" pitchFamily="34" charset="-122"/>
              </a:rPr>
              <a:t>2</a:t>
            </a:r>
            <a:r>
              <a:rPr lang="zh-CN" altLang="en-US" sz="1200" dirty="0" smtClean="0">
                <a:solidFill>
                  <a:sysClr val="windowText" lastClr="000000"/>
                </a:solidFill>
                <a:latin typeface="微软雅黑" pitchFamily="34" charset="-122"/>
                <a:ea typeface="微软雅黑" pitchFamily="34" charset="-122"/>
              </a:rPr>
              <a:t> </a:t>
            </a:r>
            <a:r>
              <a:rPr lang="zh-CN" altLang="zh-CN" sz="1200" dirty="0" smtClean="0">
                <a:solidFill>
                  <a:sysClr val="windowText" lastClr="000000"/>
                </a:solidFill>
                <a:latin typeface="微软雅黑" pitchFamily="34" charset="-122"/>
                <a:ea typeface="微软雅黑" pitchFamily="34" charset="-122"/>
              </a:rPr>
              <a:t>基于视频图像的方法</a:t>
            </a:r>
            <a:r>
              <a:rPr lang="zh-CN" altLang="en-US" sz="1200" dirty="0" smtClean="0">
                <a:solidFill>
                  <a:sysClr val="windowText" lastClr="000000"/>
                </a:solidFill>
                <a:latin typeface="微软雅黑" pitchFamily="34" charset="-122"/>
                <a:ea typeface="微软雅黑" pitchFamily="34" charset="-122"/>
              </a:rPr>
              <a:t>，其利用</a:t>
            </a:r>
            <a:r>
              <a:rPr lang="zh-CN" altLang="en-US" sz="1200" dirty="0" smtClean="0">
                <a:solidFill>
                  <a:sysClr val="windowText" lastClr="000000"/>
                </a:solidFill>
                <a:latin typeface="微软雅黑" pitchFamily="34" charset="-122"/>
                <a:ea typeface="微软雅黑" pitchFamily="34" charset="-122"/>
              </a:rPr>
              <a:t>计算机视觉技术。但摄像头存在隐私泄露的隐患</a:t>
            </a:r>
            <a:endParaRPr lang="en-US" altLang="zh-CN" sz="1200" dirty="0" smtClean="0">
              <a:solidFill>
                <a:sysClr val="windowText" lastClr="000000"/>
              </a:solidFill>
              <a:latin typeface="微软雅黑" pitchFamily="34" charset="-122"/>
              <a:ea typeface="微软雅黑"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ysClr val="windowText" lastClr="000000"/>
                </a:solidFill>
                <a:latin typeface="微软雅黑" pitchFamily="34" charset="-122"/>
                <a:ea typeface="微软雅黑" pitchFamily="34" charset="-122"/>
              </a:rPr>
              <a:t>3</a:t>
            </a:r>
            <a:r>
              <a:rPr lang="zh-CN" altLang="en-US" sz="1600" dirty="0" smtClean="0">
                <a:solidFill>
                  <a:sysClr val="windowText" lastClr="000000"/>
                </a:solidFill>
                <a:latin typeface="微软雅黑" pitchFamily="34" charset="-122"/>
                <a:ea typeface="微软雅黑" pitchFamily="34" charset="-122"/>
              </a:rPr>
              <a:t> </a:t>
            </a:r>
            <a:r>
              <a:rPr lang="zh-CN" altLang="zh-CN" sz="1600" dirty="0" smtClean="0">
                <a:solidFill>
                  <a:sysClr val="windowText" lastClr="000000"/>
                </a:solidFill>
                <a:latin typeface="微软雅黑" pitchFamily="34" charset="-122"/>
                <a:ea typeface="微软雅黑" pitchFamily="34" charset="-122"/>
              </a:rPr>
              <a:t>基于无线信号的方法</a:t>
            </a:r>
            <a:r>
              <a:rPr lang="zh-CN" altLang="en-US" sz="1600" dirty="0" smtClean="0">
                <a:solidFill>
                  <a:sysClr val="windowText" lastClr="000000"/>
                </a:solidFill>
                <a:latin typeface="微软雅黑" pitchFamily="34" charset="-122"/>
                <a:ea typeface="微软雅黑" pitchFamily="34" charset="-122"/>
              </a:rPr>
              <a:t>，如</a:t>
            </a:r>
            <a:r>
              <a:rPr lang="en-US" altLang="zh-CN" sz="1600" dirty="0" err="1" smtClean="0">
                <a:solidFill>
                  <a:sysClr val="windowText" lastClr="000000"/>
                </a:solidFill>
                <a:latin typeface="微软雅黑" pitchFamily="34" charset="-122"/>
                <a:ea typeface="微软雅黑" pitchFamily="34" charset="-122"/>
              </a:rPr>
              <a:t>wifi</a:t>
            </a:r>
            <a:r>
              <a:rPr lang="zh-CN" altLang="en-US" sz="1600" dirty="0" smtClean="0">
                <a:solidFill>
                  <a:sysClr val="windowText" lastClr="000000"/>
                </a:solidFill>
                <a:latin typeface="微软雅黑" pitchFamily="34" charset="-122"/>
                <a:ea typeface="微软雅黑" pitchFamily="34" charset="-122"/>
              </a:rPr>
              <a:t>信号</a:t>
            </a:r>
            <a:r>
              <a:rPr lang="zh-CN" altLang="en-US" sz="1600" dirty="0" smtClean="0">
                <a:solidFill>
                  <a:sysClr val="windowText" lastClr="000000"/>
                </a:solidFill>
                <a:latin typeface="微软雅黑" pitchFamily="34" charset="-122"/>
                <a:ea typeface="微软雅黑" pitchFamily="34" charset="-122"/>
              </a:rPr>
              <a:t>等。但其存在部署麻烦，普适性低，成本高等问题</a:t>
            </a:r>
            <a:endParaRPr lang="en-US" altLang="zh-CN" sz="1600" dirty="0" smtClean="0">
              <a:solidFill>
                <a:sysClr val="windowText" lastClr="000000"/>
              </a:solidFill>
              <a:latin typeface="微软雅黑" pitchFamily="34" charset="-122"/>
              <a:ea typeface="微软雅黑" pitchFamily="34" charset="-122"/>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solidFill>
                  <a:sysClr val="windowText" lastClr="000000"/>
                </a:solidFill>
                <a:latin typeface="微软雅黑" pitchFamily="34" charset="-122"/>
                <a:ea typeface="微软雅黑" pitchFamily="34" charset="-122"/>
              </a:rPr>
              <a:t>由于我们身边蜂窝信号普遍覆盖，那么能否</a:t>
            </a:r>
            <a:r>
              <a:rPr lang="zh-CN" altLang="zh-CN" sz="1600" i="1" dirty="0" smtClean="0">
                <a:latin typeface="黑体" panose="02010609060101010101" pitchFamily="49" charset="-122"/>
                <a:ea typeface="黑体" panose="02010609060101010101" pitchFamily="49" charset="-122"/>
                <a:cs typeface="Arial" panose="020B0604020202020204" pitchFamily="34" charset="0"/>
              </a:rPr>
              <a:t>利用无处不在的蜂窝</a:t>
            </a:r>
            <a:r>
              <a:rPr lang="zh-CN" altLang="zh-CN" sz="1600" i="1" dirty="0" smtClean="0">
                <a:latin typeface="黑体" panose="02010609060101010101" pitchFamily="49" charset="-122"/>
                <a:ea typeface="黑体" panose="02010609060101010101" pitchFamily="49" charset="-122"/>
                <a:cs typeface="Arial" panose="020B0604020202020204" pitchFamily="34" charset="0"/>
              </a:rPr>
              <a:t>信号</a:t>
            </a:r>
            <a:r>
              <a:rPr lang="zh-CN" altLang="en-US" sz="1600" i="1" dirty="0" smtClean="0">
                <a:latin typeface="黑体" panose="02010609060101010101" pitchFamily="49" charset="-122"/>
                <a:ea typeface="黑体" panose="02010609060101010101" pitchFamily="49" charset="-122"/>
                <a:cs typeface="Arial" panose="020B0604020202020204" pitchFamily="34" charset="0"/>
              </a:rPr>
              <a:t>如</a:t>
            </a:r>
            <a:r>
              <a:rPr lang="en-US" altLang="zh-CN" sz="1600" i="1" dirty="0" smtClean="0">
                <a:latin typeface="黑体" panose="02010609060101010101" pitchFamily="49" charset="-122"/>
                <a:ea typeface="黑体" panose="02010609060101010101" pitchFamily="49" charset="-122"/>
                <a:cs typeface="Arial" panose="020B0604020202020204" pitchFamily="34" charset="0"/>
              </a:rPr>
              <a:t>GSM</a:t>
            </a:r>
            <a:r>
              <a:rPr lang="zh-CN" altLang="en-US" sz="1600" i="1" dirty="0" smtClean="0">
                <a:latin typeface="黑体" panose="02010609060101010101" pitchFamily="49" charset="-122"/>
                <a:ea typeface="黑体" panose="02010609060101010101" pitchFamily="49" charset="-122"/>
                <a:cs typeface="Arial" panose="020B0604020202020204" pitchFamily="34" charset="0"/>
              </a:rPr>
              <a:t>信号</a:t>
            </a:r>
            <a:r>
              <a:rPr lang="zh-CN" altLang="zh-CN" sz="1600" i="1" dirty="0" smtClean="0">
                <a:latin typeface="黑体" panose="02010609060101010101" pitchFamily="49" charset="-122"/>
                <a:ea typeface="黑体" panose="02010609060101010101" pitchFamily="49" charset="-122"/>
                <a:cs typeface="Arial" panose="020B0604020202020204" pitchFamily="34" charset="0"/>
              </a:rPr>
              <a:t>进行</a:t>
            </a:r>
            <a:r>
              <a:rPr lang="zh-CN" altLang="zh-CN" sz="1600" i="1" dirty="0" smtClean="0">
                <a:latin typeface="黑体" panose="02010609060101010101" pitchFamily="49" charset="-122"/>
                <a:ea typeface="黑体" panose="02010609060101010101" pitchFamily="49" charset="-122"/>
                <a:cs typeface="Arial" panose="020B0604020202020204" pitchFamily="34" charset="0"/>
              </a:rPr>
              <a:t>徒手健身动作的计数和识别</a:t>
            </a:r>
            <a:r>
              <a:rPr lang="zh-CN" altLang="en-US" sz="1600" i="1" dirty="0" smtClean="0">
                <a:latin typeface="黑体" panose="02010609060101010101" pitchFamily="49" charset="-122"/>
                <a:ea typeface="黑体" panose="02010609060101010101" pitchFamily="49" charset="-122"/>
                <a:cs typeface="Arial" panose="020B0604020202020204" pitchFamily="34" charset="0"/>
              </a:rPr>
              <a:t>呢？</a:t>
            </a:r>
            <a:endParaRPr lang="zh-CN" altLang="zh-CN" sz="1600" dirty="0" smtClean="0">
              <a:solidFill>
                <a:sysClr val="windowText" lastClr="000000"/>
              </a:solidFill>
              <a:latin typeface="微软雅黑" pitchFamily="34" charset="-122"/>
              <a:ea typeface="微软雅黑" pitchFamily="34" charset="-122"/>
            </a:endParaRPr>
          </a:p>
          <a:p>
            <a:endParaRPr lang="zh-CN" altLang="en-US" sz="1200"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a:p>
        </p:txBody>
      </p:sp>
    </p:spTree>
    <p:extLst>
      <p:ext uri="{BB962C8B-B14F-4D97-AF65-F5344CB8AC3E}">
        <p14:creationId xmlns:p14="http://schemas.microsoft.com/office/powerpoint/2010/main" val="203810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本文的研究意义主要有三，</a:t>
            </a:r>
            <a:endParaRPr lang="en-US" altLang="zh-CN" dirty="0" smtClean="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2366107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由于手机没有开放访问</a:t>
                </a:r>
                <a:r>
                  <a:rPr lang="en-US" altLang="zh-CN" sz="1200" kern="1200" dirty="0" smtClean="0">
                    <a:solidFill>
                      <a:schemeClr val="tx1"/>
                    </a:solidFill>
                    <a:effectLst/>
                    <a:latin typeface="+mn-lt"/>
                    <a:ea typeface="+mn-ea"/>
                    <a:cs typeface="+mn-cs"/>
                  </a:rPr>
                  <a:t>GSM</a:t>
                </a:r>
                <a:r>
                  <a:rPr lang="zh-CN" altLang="en-US" sz="1200" kern="1200" dirty="0" smtClean="0">
                    <a:solidFill>
                      <a:schemeClr val="tx1"/>
                    </a:solidFill>
                    <a:effectLst/>
                    <a:latin typeface="+mn-lt"/>
                    <a:ea typeface="+mn-ea"/>
                    <a:cs typeface="+mn-cs"/>
                  </a:rPr>
                  <a:t>原始信号的接口，本文采用</a:t>
                </a:r>
                <a:r>
                  <a:rPr lang="en-US" altLang="zh-CN" sz="1200" kern="1200" dirty="0" smtClean="0">
                    <a:solidFill>
                      <a:schemeClr val="tx1"/>
                    </a:solidFill>
                    <a:effectLst/>
                    <a:latin typeface="+mn-lt"/>
                    <a:ea typeface="+mn-ea"/>
                    <a:cs typeface="+mn-cs"/>
                  </a:rPr>
                  <a:t>GNU-Radio</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USRP</a:t>
                </a:r>
                <a:r>
                  <a:rPr lang="zh-CN" altLang="en-US" sz="1200" kern="1200" dirty="0" smtClean="0">
                    <a:solidFill>
                      <a:schemeClr val="tx1"/>
                    </a:solidFill>
                    <a:effectLst/>
                    <a:latin typeface="+mn-lt"/>
                    <a:ea typeface="+mn-ea"/>
                    <a:cs typeface="+mn-cs"/>
                  </a:rPr>
                  <a:t>来模拟手机接收并处理信号，</a:t>
                </a:r>
                <a:endParaRPr lang="en-US" altLang="zh-CN" sz="1200" kern="1200" dirty="0" smtClean="0">
                  <a:solidFill>
                    <a:schemeClr val="tx1"/>
                  </a:solidFill>
                  <a:effectLst/>
                  <a:latin typeface="+mn-lt"/>
                  <a:ea typeface="+mn-ea"/>
                  <a:cs typeface="+mn-cs"/>
                </a:endParaRPr>
              </a:p>
              <a:p>
                <a:pPr>
                  <a:lnSpc>
                    <a:spcPct val="125000"/>
                  </a:lnSpc>
                </a:pPr>
                <a:r>
                  <a:rPr lang="zh-CN" altLang="en-US" sz="1200" dirty="0" smtClean="0">
                    <a:latin typeface="黑体" panose="02010609060101010101" pitchFamily="49" charset="-122"/>
                    <a:ea typeface="黑体" panose="02010609060101010101" pitchFamily="49" charset="-122"/>
                  </a:rPr>
                  <a:t>绿色框用于基</a:t>
                </a:r>
                <a:r>
                  <a:rPr lang="zh-CN" altLang="zh-CN" sz="1200" dirty="0" smtClean="0">
                    <a:latin typeface="黑体" panose="02010609060101010101" pitchFamily="49" charset="-122"/>
                    <a:ea typeface="黑体" panose="02010609060101010101" pitchFamily="49" charset="-122"/>
                  </a:rPr>
                  <a:t>站基频</a:t>
                </a:r>
                <a:r>
                  <a:rPr lang="zh-CN" altLang="zh-CN" sz="1200" dirty="0" smtClean="0">
                    <a:latin typeface="黑体" panose="02010609060101010101" pitchFamily="49" charset="-122"/>
                    <a:ea typeface="黑体" panose="02010609060101010101" pitchFamily="49" charset="-122"/>
                  </a:rPr>
                  <a:t>选择</a:t>
                </a:r>
                <a:r>
                  <a:rPr lang="zh-CN" altLang="en-US" sz="1200" dirty="0" smtClean="0">
                    <a:latin typeface="黑体" panose="02010609060101010101" pitchFamily="49" charset="-122"/>
                    <a:ea typeface="黑体" panose="02010609060101010101" pitchFamily="49" charset="-122"/>
                  </a:rPr>
                  <a:t>、下</a:t>
                </a:r>
                <a:r>
                  <a:rPr lang="zh-CN" altLang="en-US" sz="1200" dirty="0" smtClean="0">
                    <a:latin typeface="黑体" panose="02010609060101010101" pitchFamily="49" charset="-122"/>
                    <a:ea typeface="黑体" panose="02010609060101010101" pitchFamily="49" charset="-122"/>
                  </a:rPr>
                  <a:t>采样</a:t>
                </a:r>
                <a:r>
                  <a:rPr lang="zh-CN" altLang="en-US" sz="1200" dirty="0" smtClean="0">
                    <a:latin typeface="黑体" panose="02010609060101010101" pitchFamily="49" charset="-122"/>
                    <a:ea typeface="黑体" panose="02010609060101010101" pitchFamily="49" charset="-122"/>
                  </a:rPr>
                  <a:t>处理、滤波处理、复信</a:t>
                </a:r>
                <a:r>
                  <a:rPr lang="zh-CN" altLang="en-US" sz="1200" dirty="0" smtClean="0">
                    <a:latin typeface="黑体" panose="02010609060101010101" pitchFamily="49" charset="-122"/>
                    <a:ea typeface="黑体" panose="02010609060101010101" pitchFamily="49" charset="-122"/>
                  </a:rPr>
                  <a:t>号</a:t>
                </a:r>
                <a:r>
                  <a:rPr lang="zh-CN" altLang="en-US" sz="1200" dirty="0" smtClean="0">
                    <a:latin typeface="黑体" panose="02010609060101010101" pitchFamily="49" charset="-122"/>
                    <a:ea typeface="黑体" panose="02010609060101010101" pitchFamily="49" charset="-122"/>
                  </a:rPr>
                  <a:t>转换</a:t>
                </a:r>
                <a:endParaRPr lang="en-US" altLang="zh-CN" sz="1200"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25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红色框仅仅用于信号验证         </a:t>
                </a:r>
                <a:endParaRPr lang="en-US" altLang="zh-CN" sz="1200" dirty="0" smtClean="0">
                  <a:latin typeface="黑体" panose="02010609060101010101" pitchFamily="49" charset="-122"/>
                  <a:ea typeface="黑体" panose="02010609060101010101" pitchFamily="49" charset="-122"/>
                </a:endParaRPr>
              </a:p>
              <a:p>
                <a:r>
                  <a:rPr lang="zh-CN" altLang="en-US" sz="1200" kern="1200" dirty="0" smtClean="0">
                    <a:solidFill>
                      <a:schemeClr val="tx1"/>
                    </a:solidFill>
                    <a:effectLst/>
                    <a:latin typeface="+mn-lt"/>
                    <a:ea typeface="+mn-ea"/>
                    <a:cs typeface="+mn-cs"/>
                  </a:rPr>
                  <a:t>系统最终输出的</a:t>
                </a:r>
                <a:r>
                  <a:rPr lang="en-US" altLang="zh-CN" sz="1200" kern="1200" dirty="0" smtClean="0">
                    <a:solidFill>
                      <a:schemeClr val="tx1"/>
                    </a:solidFill>
                    <a:effectLst/>
                    <a:latin typeface="+mn-lt"/>
                    <a:ea typeface="+mn-ea"/>
                    <a:cs typeface="+mn-cs"/>
                  </a:rPr>
                  <a:t>100Hz</a:t>
                </a:r>
                <a:r>
                  <a:rPr lang="zh-CN" altLang="en-US" sz="1200" kern="1200" dirty="0" smtClean="0">
                    <a:solidFill>
                      <a:schemeClr val="tx1"/>
                    </a:solidFill>
                    <a:effectLst/>
                    <a:latin typeface="+mn-lt"/>
                    <a:ea typeface="+mn-ea"/>
                    <a:cs typeface="+mn-cs"/>
                  </a:rPr>
                  <a:t>采样的</a:t>
                </a:r>
                <a:r>
                  <a:rPr lang="en-US" altLang="zh-CN" sz="1200" kern="1200" dirty="0" smtClean="0">
                    <a:solidFill>
                      <a:schemeClr val="tx1"/>
                    </a:solidFill>
                    <a:effectLst/>
                    <a:latin typeface="+mn-lt"/>
                    <a:ea typeface="+mn-ea"/>
                    <a:cs typeface="+mn-cs"/>
                  </a:rPr>
                  <a:t>GSM</a:t>
                </a:r>
                <a:r>
                  <a:rPr lang="zh-CN" altLang="en-US" sz="1200" kern="1200" dirty="0" smtClean="0">
                    <a:solidFill>
                      <a:schemeClr val="tx1"/>
                    </a:solidFill>
                    <a:effectLst/>
                    <a:latin typeface="+mn-lt"/>
                    <a:ea typeface="+mn-ea"/>
                    <a:cs typeface="+mn-cs"/>
                  </a:rPr>
                  <a:t>信号</a:t>
                </a:r>
                <a:endParaRPr lang="en-US" altLang="zh-CN" sz="1200" kern="1200" dirty="0" smtClean="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首先使用一个名为</a:t>
                </a:r>
                <a:r>
                  <a:rPr lang="en-US" altLang="zh-CN" sz="1200" kern="1200" dirty="0" smtClean="0">
                    <a:solidFill>
                      <a:schemeClr val="tx1"/>
                    </a:solidFill>
                    <a:effectLst/>
                    <a:latin typeface="+mn-lt"/>
                    <a:ea typeface="+mn-ea"/>
                    <a:cs typeface="+mn-cs"/>
                  </a:rPr>
                  <a:t>Cellular-Z</a:t>
                </a:r>
                <a:r>
                  <a:rPr lang="zh-CN" altLang="zh-CN" sz="1200" kern="1200" dirty="0" smtClean="0">
                    <a:solidFill>
                      <a:schemeClr val="tx1"/>
                    </a:solidFill>
                    <a:effectLst/>
                    <a:latin typeface="+mn-lt"/>
                    <a:ea typeface="+mn-ea"/>
                    <a:cs typeface="+mn-cs"/>
                  </a:rPr>
                  <a:t>的工具来查看手机当前所连接的基站的特定基频。然后，我们在如图绿色方框所示</a:t>
                </a:r>
                <a:r>
                  <a:rPr lang="en-US" altLang="zh-CN" sz="1200" kern="1200" dirty="0" smtClean="0">
                    <a:solidFill>
                      <a:schemeClr val="tx1"/>
                    </a:solidFill>
                    <a:effectLst/>
                    <a:latin typeface="+mn-lt"/>
                    <a:ea typeface="+mn-ea"/>
                    <a:cs typeface="+mn-cs"/>
                  </a:rPr>
                  <a:t>Gnu-Radio</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RTL-SDR Source</a:t>
                </a:r>
                <a:r>
                  <a:rPr lang="zh-CN" altLang="zh-CN" sz="1200" kern="1200" dirty="0" smtClean="0">
                    <a:solidFill>
                      <a:schemeClr val="tx1"/>
                    </a:solidFill>
                    <a:effectLst/>
                    <a:latin typeface="+mn-lt"/>
                    <a:ea typeface="+mn-ea"/>
                    <a:cs typeface="+mn-cs"/>
                  </a:rPr>
                  <a:t>组件中配置在该频段上接收原始</a:t>
                </a: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信号</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用</a:t>
                </a:r>
                <a:r>
                  <a:rPr lang="zh-CN" altLang="zh-CN" sz="1200" kern="1200" dirty="0" smtClean="0">
                    <a:solidFill>
                      <a:schemeClr val="tx1"/>
                    </a:solidFill>
                    <a:effectLst/>
                    <a:latin typeface="+mn-lt"/>
                    <a:ea typeface="+mn-ea"/>
                    <a:cs typeface="+mn-cs"/>
                  </a:rPr>
                  <a:t>户通讯数据本身是加密的，但未加密的</a:t>
                </a:r>
                <a:r>
                  <a:rPr lang="en-US" altLang="zh-CN" sz="1200" kern="1200" dirty="0" smtClean="0">
                    <a:solidFill>
                      <a:schemeClr val="tx1"/>
                    </a:solidFill>
                    <a:effectLst/>
                    <a:latin typeface="+mn-lt"/>
                    <a:ea typeface="+mn-ea"/>
                    <a:cs typeface="+mn-cs"/>
                  </a:rPr>
                  <a:t>BCCH</a:t>
                </a:r>
                <a:r>
                  <a:rPr lang="zh-CN" altLang="zh-CN" sz="1200" kern="1200" dirty="0" smtClean="0">
                    <a:solidFill>
                      <a:schemeClr val="tx1"/>
                    </a:solidFill>
                    <a:effectLst/>
                    <a:latin typeface="+mn-lt"/>
                    <a:ea typeface="+mn-ea"/>
                    <a:cs typeface="+mn-cs"/>
                  </a:rPr>
                  <a:t>可以通过</a:t>
                </a:r>
                <a:r>
                  <a:rPr lang="en-US" altLang="zh-CN" sz="1200" kern="1200" dirty="0" smtClean="0">
                    <a:solidFill>
                      <a:schemeClr val="tx1"/>
                    </a:solidFill>
                    <a:effectLst/>
                    <a:latin typeface="+mn-lt"/>
                    <a:ea typeface="+mn-ea"/>
                    <a:cs typeface="+mn-cs"/>
                  </a:rPr>
                  <a:t>gr-</a:t>
                </a:r>
                <a:r>
                  <a:rPr lang="en-US" altLang="zh-CN" sz="1200" kern="1200" dirty="0" err="1" smtClean="0">
                    <a:solidFill>
                      <a:schemeClr val="tx1"/>
                    </a:solidFill>
                    <a:effectLst/>
                    <a:latin typeface="+mn-lt"/>
                    <a:ea typeface="+mn-ea"/>
                    <a:cs typeface="+mn-cs"/>
                  </a:rPr>
                  <a:t>gsm</a:t>
                </a:r>
                <a:r>
                  <a:rPr lang="zh-CN" altLang="en-US" sz="1200" kern="1200" dirty="0" smtClean="0">
                    <a:solidFill>
                      <a:schemeClr val="tx1"/>
                    </a:solidFill>
                    <a:effectLst/>
                    <a:latin typeface="+mn-lt"/>
                    <a:ea typeface="+mn-ea"/>
                    <a:cs typeface="+mn-cs"/>
                  </a:rPr>
                  <a:t>工具</a:t>
                </a:r>
                <a:r>
                  <a:rPr lang="zh-CN" altLang="zh-CN" sz="1200" kern="1200" dirty="0" smtClean="0">
                    <a:solidFill>
                      <a:schemeClr val="tx1"/>
                    </a:solidFill>
                    <a:effectLst/>
                    <a:latin typeface="+mn-lt"/>
                    <a:ea typeface="+mn-ea"/>
                    <a:cs typeface="+mn-cs"/>
                  </a:rPr>
                  <a:t>解码，从而确认本文系统与手机接收信号的一致性</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100Hz</a:t>
                </a:r>
                <a:r>
                  <a:rPr lang="zh-CN" altLang="zh-CN" sz="1200" kern="1200" dirty="0" smtClean="0">
                    <a:solidFill>
                      <a:schemeClr val="tx1"/>
                    </a:solidFill>
                    <a:effectLst/>
                    <a:latin typeface="+mn-lt"/>
                    <a:ea typeface="+mn-ea"/>
                    <a:cs typeface="+mn-cs"/>
                  </a:rPr>
                  <a:t>的下采样序列，不足以解析出用户数据，所以</a:t>
                </a:r>
                <a:r>
                  <a:rPr lang="en-US" altLang="zh-CN" sz="1200" kern="1200" dirty="0" smtClean="0">
                    <a:solidFill>
                      <a:schemeClr val="tx1"/>
                    </a:solidFill>
                    <a:effectLst/>
                    <a:latin typeface="+mn-lt"/>
                    <a:ea typeface="+mn-ea"/>
                    <a:cs typeface="+mn-cs"/>
                  </a:rPr>
                  <a:t>100Hz</a:t>
                </a:r>
                <a:r>
                  <a:rPr lang="zh-CN" altLang="zh-CN" sz="1200" kern="1200" dirty="0" smtClean="0">
                    <a:solidFill>
                      <a:schemeClr val="tx1"/>
                    </a:solidFill>
                    <a:effectLst/>
                    <a:latin typeface="+mn-lt"/>
                    <a:ea typeface="+mn-ea"/>
                    <a:cs typeface="+mn-cs"/>
                  </a:rPr>
                  <a:t>采样率的序列不会对用户隐私构成威胁</a:t>
                </a:r>
              </a:p>
              <a:p>
                <a:endParaRPr lang="en-US" altLang="zh-CN" dirty="0" smtClean="0"/>
              </a:p>
              <a:p>
                <a:r>
                  <a:rPr lang="zh-CN" altLang="zh-CN" sz="1200" kern="1200" dirty="0" smtClean="0">
                    <a:solidFill>
                      <a:schemeClr val="tx1"/>
                    </a:solidFill>
                    <a:effectLst/>
                    <a:latin typeface="+mn-lt"/>
                    <a:ea typeface="+mn-ea"/>
                    <a:cs typeface="+mn-cs"/>
                  </a:rPr>
                  <a:t>设置了低通滤波模块来过滤高频噪声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最后，</a:t>
                </a:r>
                <a:r>
                  <a:rPr lang="zh-CN" altLang="zh-CN" sz="1200" kern="1200" dirty="0" smtClean="0">
                    <a:solidFill>
                      <a:schemeClr val="tx1"/>
                    </a:solidFill>
                    <a:effectLst/>
                    <a:latin typeface="+mn-lt"/>
                    <a:ea typeface="+mn-ea"/>
                    <a:cs typeface="+mn-cs"/>
                  </a:rPr>
                  <a:t>存的信号数据格式均为复信号，即存在实部和虚部格式。</a:t>
                </a:r>
                <a:r>
                  <a:rPr lang="zh-CN" altLang="zh-CN" sz="1200" kern="1200" dirty="0">
                    <a:solidFill>
                      <a:schemeClr val="tx1"/>
                    </a:solidFill>
                    <a:effectLst/>
                    <a:latin typeface="+mn-lt"/>
                    <a:ea typeface="+mn-ea"/>
                    <a:cs typeface="+mn-cs"/>
                  </a:rPr>
                  <a:t>为了获取信号的实际幅值，本文将复信号进行</a:t>
                </a:r>
                <a:r>
                  <a:rPr lang="zh-CN" altLang="en-US" sz="1200" i="0" kern="1200" dirty="0" smtClean="0">
                    <a:solidFill>
                      <a:schemeClr val="tx1"/>
                    </a:solidFill>
                    <a:effectLst/>
                    <a:latin typeface="Cambria Math" panose="02040503050406030204" pitchFamily="18" charset="0"/>
                    <a:ea typeface="+mn-ea"/>
                    <a:cs typeface="+mn-cs"/>
                  </a:rPr>
                  <a:t>平方根</a:t>
                </a:r>
                <a:r>
                  <a:rPr lang="zh-CN" altLang="zh-CN" sz="1200" kern="1200" dirty="0">
                    <a:solidFill>
                      <a:schemeClr val="tx1"/>
                    </a:solidFill>
                    <a:effectLst/>
                    <a:latin typeface="+mn-lt"/>
                    <a:ea typeface="+mn-ea"/>
                    <a:cs typeface="+mn-cs"/>
                  </a:rPr>
                  <a:t>处理</a:t>
                </a:r>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1926053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得到信号后，我们首先了解下</a:t>
            </a:r>
            <a:r>
              <a:rPr lang="en-US" altLang="zh-CN" sz="1200" kern="1200" dirty="0" smtClean="0">
                <a:solidFill>
                  <a:schemeClr val="tx1"/>
                </a:solidFill>
                <a:effectLst/>
                <a:latin typeface="+mn-lt"/>
                <a:ea typeface="+mn-ea"/>
                <a:cs typeface="+mn-cs"/>
              </a:rPr>
              <a:t>GSM</a:t>
            </a:r>
            <a:r>
              <a:rPr lang="zh-CN" altLang="en-US" sz="1200" kern="1200" dirty="0" smtClean="0">
                <a:solidFill>
                  <a:schemeClr val="tx1"/>
                </a:solidFill>
                <a:effectLst/>
                <a:latin typeface="+mn-lt"/>
                <a:ea typeface="+mn-ea"/>
                <a:cs typeface="+mn-cs"/>
              </a:rPr>
              <a:t>帧结构，</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帧结构的重要</a:t>
            </a:r>
            <a:r>
              <a:rPr lang="zh-CN" altLang="zh-CN" sz="1200" kern="1200" dirty="0" smtClean="0">
                <a:solidFill>
                  <a:schemeClr val="tx1"/>
                </a:solidFill>
                <a:effectLst/>
                <a:latin typeface="+mn-lt"/>
                <a:ea typeface="+mn-ea"/>
                <a:cs typeface="+mn-cs"/>
              </a:rPr>
              <a:t>特征</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控制</a:t>
            </a:r>
            <a:r>
              <a:rPr lang="zh-CN" altLang="zh-CN" sz="1200" kern="1200" dirty="0" smtClean="0">
                <a:solidFill>
                  <a:schemeClr val="tx1"/>
                </a:solidFill>
                <a:effectLst/>
                <a:latin typeface="+mn-lt"/>
                <a:ea typeface="+mn-ea"/>
                <a:cs typeface="+mn-cs"/>
              </a:rPr>
              <a:t>消息和用户数据交织在不同时隙上</a:t>
            </a:r>
            <a:r>
              <a:rPr lang="zh-CN" altLang="en-US" sz="1200" kern="1200" dirty="0" smtClean="0">
                <a:solidFill>
                  <a:schemeClr val="tx1"/>
                </a:solidFill>
                <a:effectLst/>
                <a:latin typeface="+mn-lt"/>
                <a:ea typeface="+mn-ea"/>
                <a:cs typeface="+mn-cs"/>
              </a:rPr>
              <a:t>，信息</a:t>
            </a:r>
            <a:r>
              <a:rPr lang="zh-CN" altLang="en-US" sz="1200" kern="1200" dirty="0" smtClean="0">
                <a:solidFill>
                  <a:schemeClr val="tx1"/>
                </a:solidFill>
                <a:effectLst/>
                <a:latin typeface="+mn-lt"/>
                <a:ea typeface="+mn-ea"/>
                <a:cs typeface="+mn-cs"/>
              </a:rPr>
              <a:t>是时变的</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此外，</a:t>
            </a: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信号</a:t>
            </a:r>
            <a:r>
              <a:rPr lang="zh-CN" altLang="en-US" sz="1200" kern="1200" dirty="0" smtClean="0">
                <a:solidFill>
                  <a:schemeClr val="tx1"/>
                </a:solidFill>
                <a:effectLst/>
                <a:latin typeface="+mn-lt"/>
                <a:ea typeface="+mn-ea"/>
                <a:cs typeface="+mn-cs"/>
              </a:rPr>
              <a:t>传播距离远</a:t>
            </a:r>
            <a:r>
              <a:rPr lang="zh-CN" altLang="zh-CN" sz="1200" kern="1200" dirty="0" smtClean="0">
                <a:solidFill>
                  <a:schemeClr val="tx1"/>
                </a:solidFill>
                <a:effectLst/>
                <a:latin typeface="+mn-lt"/>
                <a:ea typeface="+mn-ea"/>
                <a:cs typeface="+mn-cs"/>
              </a:rPr>
              <a:t>，会遭受更大的多径效应。</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因此，在</a:t>
            </a:r>
            <a:r>
              <a:rPr lang="zh-CN" altLang="en-US" sz="1200" kern="1200" dirty="0" smtClean="0">
                <a:solidFill>
                  <a:schemeClr val="tx1"/>
                </a:solidFill>
                <a:effectLst/>
                <a:latin typeface="+mn-lt"/>
                <a:ea typeface="+mn-ea"/>
                <a:cs typeface="+mn-cs"/>
              </a:rPr>
              <a:t>传统</a:t>
            </a:r>
            <a:r>
              <a:rPr lang="zh-CN" altLang="zh-CN" sz="1200" kern="1200" dirty="0" smtClean="0">
                <a:solidFill>
                  <a:schemeClr val="tx1"/>
                </a:solidFill>
                <a:effectLst/>
                <a:latin typeface="+mn-lt"/>
                <a:ea typeface="+mn-ea"/>
                <a:cs typeface="+mn-cs"/>
              </a:rPr>
              <a:t>反射理论模型的指导下，利用加载包含时变用户数据的</a:t>
            </a: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信号来计数和识别徒手健身运动</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令人怀疑</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6</a:t>
            </a:fld>
            <a:endParaRPr lang="zh-CN" altLang="en-US"/>
          </a:p>
        </p:txBody>
      </p:sp>
    </p:spTree>
    <p:extLst>
      <p:ext uri="{BB962C8B-B14F-4D97-AF65-F5344CB8AC3E}">
        <p14:creationId xmlns:p14="http://schemas.microsoft.com/office/powerpoint/2010/main" val="218674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所以本文首先在如图所示地理位置，</a:t>
            </a:r>
            <a:r>
              <a:rPr lang="zh-CN" altLang="zh-CN" sz="1200" kern="1200" dirty="0" smtClean="0">
                <a:solidFill>
                  <a:schemeClr val="tx1"/>
                </a:solidFill>
                <a:effectLst/>
                <a:latin typeface="+mn-lt"/>
                <a:ea typeface="+mn-ea"/>
                <a:cs typeface="+mn-cs"/>
              </a:rPr>
              <a:t>探索性地设置</a:t>
            </a:r>
            <a:r>
              <a:rPr lang="zh-CN" altLang="zh-CN" sz="1200" kern="1200" dirty="0" smtClean="0">
                <a:solidFill>
                  <a:schemeClr val="tx1"/>
                </a:solidFill>
                <a:effectLst/>
                <a:latin typeface="+mn-lt"/>
                <a:ea typeface="+mn-ea"/>
                <a:cs typeface="+mn-cs"/>
              </a:rPr>
              <a:t>了</a:t>
            </a:r>
            <a:r>
              <a:rPr lang="zh-CN" altLang="en-US" sz="1200" kern="1200" dirty="0" smtClean="0">
                <a:solidFill>
                  <a:schemeClr val="tx1"/>
                </a:solidFill>
                <a:effectLst/>
                <a:latin typeface="+mn-lt"/>
                <a:ea typeface="+mn-ea"/>
                <a:cs typeface="+mn-cs"/>
              </a:rPr>
              <a:t>几</a:t>
            </a:r>
            <a:r>
              <a:rPr lang="zh-CN" altLang="zh-CN" sz="1200" kern="1200" dirty="0" smtClean="0">
                <a:solidFill>
                  <a:schemeClr val="tx1"/>
                </a:solidFill>
                <a:effectLst/>
                <a:latin typeface="+mn-lt"/>
                <a:ea typeface="+mn-ea"/>
                <a:cs typeface="+mn-cs"/>
              </a:rPr>
              <a:t>个简单实验</a:t>
            </a:r>
            <a:r>
              <a:rPr lang="zh-CN" altLang="zh-CN" sz="1200" kern="1200" dirty="0" smtClean="0">
                <a:solidFill>
                  <a:schemeClr val="tx1"/>
                </a:solidFill>
                <a:effectLst/>
                <a:latin typeface="+mn-lt"/>
                <a:ea typeface="+mn-ea"/>
                <a:cs typeface="+mn-cs"/>
              </a:rPr>
              <a:t>来研究人体运动</a:t>
            </a:r>
            <a:r>
              <a:rPr lang="zh-CN" altLang="en-US" sz="1200" kern="1200" dirty="0" smtClean="0">
                <a:solidFill>
                  <a:schemeClr val="tx1"/>
                </a:solidFill>
                <a:effectLst/>
                <a:latin typeface="+mn-lt"/>
                <a:ea typeface="+mn-ea"/>
                <a:cs typeface="+mn-cs"/>
              </a:rPr>
              <a:t>是否可以</a:t>
            </a:r>
            <a:r>
              <a:rPr lang="zh-CN" altLang="zh-CN" sz="1200" kern="1200" dirty="0" smtClean="0">
                <a:solidFill>
                  <a:schemeClr val="tx1"/>
                </a:solidFill>
                <a:effectLst/>
                <a:latin typeface="+mn-lt"/>
                <a:ea typeface="+mn-ea"/>
                <a:cs typeface="+mn-cs"/>
              </a:rPr>
              <a:t>影响处理后的</a:t>
            </a:r>
            <a:r>
              <a:rPr lang="en-US" altLang="zh-CN" sz="1200" kern="1200" dirty="0" smtClean="0">
                <a:solidFill>
                  <a:schemeClr val="tx1"/>
                </a:solidFill>
                <a:effectLst/>
                <a:latin typeface="+mn-lt"/>
                <a:ea typeface="+mn-ea"/>
                <a:cs typeface="+mn-cs"/>
              </a:rPr>
              <a:t>GSM</a:t>
            </a:r>
            <a:r>
              <a:rPr lang="zh-CN" altLang="zh-CN" sz="1200" kern="1200" dirty="0" smtClean="0">
                <a:solidFill>
                  <a:schemeClr val="tx1"/>
                </a:solidFill>
                <a:effectLst/>
                <a:latin typeface="+mn-lt"/>
                <a:ea typeface="+mn-ea"/>
                <a:cs typeface="+mn-cs"/>
              </a:rPr>
              <a:t>信号</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如图所示为部分徒手健身动作的信号振幅，每种动作对</a:t>
            </a:r>
            <a:r>
              <a:rPr lang="zh-CN" altLang="en-US" sz="1200" kern="1200" dirty="0" smtClean="0">
                <a:solidFill>
                  <a:schemeClr val="tx1"/>
                </a:solidFill>
                <a:effectLst/>
                <a:latin typeface="+mn-lt"/>
                <a:ea typeface="+mn-ea"/>
                <a:cs typeface="+mn-cs"/>
              </a:rPr>
              <a:t>振幅都</a:t>
            </a:r>
            <a:r>
              <a:rPr lang="zh-CN" altLang="en-US" sz="1200" kern="1200" dirty="0" smtClean="0">
                <a:solidFill>
                  <a:schemeClr val="tx1"/>
                </a:solidFill>
                <a:effectLst/>
                <a:latin typeface="+mn-lt"/>
                <a:ea typeface="+mn-ea"/>
                <a:cs typeface="+mn-cs"/>
              </a:rPr>
              <a:t>有</a:t>
            </a:r>
            <a:r>
              <a:rPr lang="zh-CN" altLang="en-US" sz="1200" kern="1200" dirty="0" smtClean="0">
                <a:solidFill>
                  <a:schemeClr val="tx1"/>
                </a:solidFill>
                <a:effectLst/>
                <a:latin typeface="+mn-lt"/>
                <a:ea typeface="+mn-ea"/>
                <a:cs typeface="+mn-cs"/>
              </a:rPr>
              <a:t>影响</a:t>
            </a:r>
            <a:r>
              <a:rPr lang="zh-CN" altLang="en-US" sz="1200" kern="1200" dirty="0" smtClean="0">
                <a:solidFill>
                  <a:schemeClr val="tx1"/>
                </a:solidFill>
                <a:effectLst/>
                <a:latin typeface="+mn-lt"/>
                <a:ea typeface="+mn-ea"/>
                <a:cs typeface="+mn-cs"/>
              </a:rPr>
              <a:t>，且各不相同</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我们可以得到初步结论，人体运动可以对</a:t>
            </a:r>
            <a:r>
              <a:rPr lang="en-US" altLang="zh-CN" sz="1200" kern="1200" dirty="0" smtClean="0">
                <a:solidFill>
                  <a:schemeClr val="tx1"/>
                </a:solidFill>
                <a:effectLst/>
                <a:latin typeface="+mn-lt"/>
                <a:ea typeface="+mn-ea"/>
                <a:cs typeface="+mn-cs"/>
              </a:rPr>
              <a:t>GSM</a:t>
            </a:r>
            <a:r>
              <a:rPr lang="zh-CN" altLang="en-US" sz="1200" kern="1200" dirty="0" smtClean="0">
                <a:solidFill>
                  <a:schemeClr val="tx1"/>
                </a:solidFill>
                <a:effectLst/>
                <a:latin typeface="+mn-lt"/>
                <a:ea typeface="+mn-ea"/>
                <a:cs typeface="+mn-cs"/>
              </a:rPr>
              <a:t>信号产生明显影响</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extLst>
      <p:ext uri="{BB962C8B-B14F-4D97-AF65-F5344CB8AC3E}">
        <p14:creationId xmlns:p14="http://schemas.microsoft.com/office/powerpoint/2010/main" val="252648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下面我们进一步将信号</a:t>
            </a:r>
            <a:r>
              <a:rPr lang="zh-CN" altLang="en-US" dirty="0" smtClean="0"/>
              <a:t>通过短时傅里叶变换转换</a:t>
            </a:r>
            <a:r>
              <a:rPr lang="zh-CN" altLang="en-US" dirty="0" smtClean="0"/>
              <a:t>到频域时，可以看到每次运动会在低频区域造成明显地影响</a:t>
            </a:r>
            <a:endParaRPr lang="en-US" altLang="zh-CN" dirty="0" smtClean="0"/>
          </a:p>
          <a:p>
            <a:r>
              <a:rPr lang="zh-CN" altLang="en-US" dirty="0" smtClean="0"/>
              <a:t>其中</a:t>
            </a:r>
            <a:endParaRPr lang="en-US" altLang="zh-CN" dirty="0" smtClean="0"/>
          </a:p>
          <a:p>
            <a:r>
              <a:rPr lang="zh-CN" altLang="en-US" dirty="0" smtClean="0"/>
              <a:t>浅绿色的部分是四肢的影响</a:t>
            </a:r>
            <a:endParaRPr lang="en-US" altLang="zh-CN" dirty="0" smtClean="0"/>
          </a:p>
          <a:p>
            <a:r>
              <a:rPr lang="zh-CN" altLang="en-US" dirty="0" smtClean="0"/>
              <a:t>明黄色部分是身体躯干的影响</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388625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a:t>
                </a:r>
                <a:r>
                  <a:rPr lang="zh-CN" altLang="en-US" sz="1200" kern="1200" dirty="0" smtClean="0">
                    <a:solidFill>
                      <a:schemeClr val="tx1"/>
                    </a:solidFill>
                    <a:effectLst/>
                    <a:latin typeface="+mn-lt"/>
                    <a:ea typeface="+mn-ea"/>
                    <a:cs typeface="+mn-cs"/>
                  </a:rPr>
                  <a:t>进一步对信号进行</a:t>
                </a:r>
                <a:r>
                  <a:rPr lang="zh-CN" altLang="en-US" sz="1200" kern="1200" dirty="0" smtClean="0">
                    <a:solidFill>
                      <a:schemeClr val="tx1"/>
                    </a:solidFill>
                    <a:effectLst/>
                    <a:latin typeface="+mn-lt"/>
                    <a:ea typeface="+mn-ea"/>
                    <a:cs typeface="+mn-cs"/>
                  </a:rPr>
                  <a:t>定量分析</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左边为一组深蹲序列，</a:t>
                </a:r>
                <a:r>
                  <a:rPr lang="zh-CN" altLang="zh-CN" sz="1200" kern="1200" dirty="0" smtClean="0">
                    <a:solidFill>
                      <a:schemeClr val="tx1"/>
                    </a:solidFill>
                    <a:effectLst/>
                    <a:latin typeface="+mn-lt"/>
                    <a:ea typeface="+mn-ea"/>
                    <a:cs typeface="+mn-cs"/>
                  </a:rPr>
                  <a:t>根据</a:t>
                </a:r>
                <a:r>
                  <a:rPr lang="zh-CN" altLang="zh-CN" sz="1200" kern="1200" dirty="0" smtClean="0">
                    <a:solidFill>
                      <a:schemeClr val="tx1"/>
                    </a:solidFill>
                    <a:effectLst/>
                    <a:latin typeface="+mn-lt"/>
                    <a:ea typeface="+mn-ea"/>
                    <a:cs typeface="+mn-cs"/>
                  </a:rPr>
                  <a:t>健身知识，</a:t>
                </a:r>
                <a:r>
                  <a:rPr lang="zh-CN" altLang="en-US" sz="1200" kern="1200" dirty="0" smtClean="0">
                    <a:solidFill>
                      <a:schemeClr val="tx1"/>
                    </a:solidFill>
                    <a:effectLst/>
                    <a:latin typeface="+mn-lt"/>
                    <a:ea typeface="+mn-ea"/>
                    <a:cs typeface="+mn-cs"/>
                  </a:rPr>
                  <a:t>单个</a:t>
                </a:r>
                <a:r>
                  <a:rPr lang="zh-CN" altLang="zh-CN" sz="1200" kern="1200" dirty="0" smtClean="0">
                    <a:solidFill>
                      <a:schemeClr val="tx1"/>
                    </a:solidFill>
                    <a:effectLst/>
                    <a:latin typeface="+mn-lt"/>
                    <a:ea typeface="+mn-ea"/>
                    <a:cs typeface="+mn-cs"/>
                  </a:rPr>
                  <a:t>深蹲</a:t>
                </a:r>
                <a:r>
                  <a:rPr lang="zh-CN" altLang="en-US" sz="1200" kern="1200" dirty="0" smtClean="0">
                    <a:solidFill>
                      <a:schemeClr val="tx1"/>
                    </a:solidFill>
                    <a:effectLst/>
                    <a:latin typeface="+mn-lt"/>
                    <a:ea typeface="+mn-ea"/>
                    <a:cs typeface="+mn-cs"/>
                  </a:rPr>
                  <a:t>运动</a:t>
                </a:r>
                <a:r>
                  <a:rPr lang="zh-CN" altLang="zh-CN" sz="1200" kern="1200" dirty="0" smtClean="0">
                    <a:solidFill>
                      <a:schemeClr val="tx1"/>
                    </a:solidFill>
                    <a:effectLst/>
                    <a:latin typeface="+mn-lt"/>
                    <a:ea typeface="+mn-ea"/>
                    <a:cs typeface="+mn-cs"/>
                  </a:rPr>
                  <a:t>可以分解为四个阶段</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1</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𝑃</m:t>
                        </m:r>
                      </m:e>
                      <m:sub>
                        <m:r>
                          <a:rPr lang="en-US" altLang="zh-CN" sz="1200" i="1" kern="1200">
                            <a:solidFill>
                              <a:schemeClr val="tx1"/>
                            </a:solidFill>
                            <a:effectLst/>
                            <a:latin typeface="Cambria Math" panose="02040503050406030204" pitchFamily="18" charset="0"/>
                            <a:ea typeface="+mn-ea"/>
                            <a:cs typeface="+mn-cs"/>
                          </a:rPr>
                          <m:t>4</m:t>
                        </m:r>
                      </m:sub>
                    </m:sSub>
                  </m:oMath>
                </a14:m>
                <a:r>
                  <a:rPr lang="zh-CN" altLang="en-US" dirty="0" smtClean="0"/>
                  <a:t>，</a:t>
                </a:r>
                <a:r>
                  <a:rPr lang="zh-CN" altLang="en-US" dirty="0" smtClean="0"/>
                  <a:t>如中间所</a:t>
                </a:r>
                <a:r>
                  <a:rPr lang="zh-CN" altLang="en-US" dirty="0" smtClean="0"/>
                  <a:t>示</a:t>
                </a:r>
                <a:endParaRPr lang="en-US" altLang="zh-CN" dirty="0" smtClean="0"/>
              </a:p>
              <a:p>
                <a:r>
                  <a:rPr lang="zh-CN" altLang="en-US" dirty="0" smtClean="0"/>
                  <a:t>从四个阶段的振幅分布图可以看出，</a:t>
                </a:r>
                <a:r>
                  <a:rPr lang="en-US" altLang="zh-CN" dirty="0" smtClean="0"/>
                  <a:t>P1</a:t>
                </a:r>
                <a:r>
                  <a:rPr lang="zh-CN" altLang="en-US" dirty="0" smtClean="0"/>
                  <a:t>，</a:t>
                </a:r>
                <a:r>
                  <a:rPr lang="en-US" altLang="zh-CN" dirty="0" smtClean="0"/>
                  <a:t>P3</a:t>
                </a:r>
                <a:r>
                  <a:rPr lang="zh-CN" altLang="en-US" dirty="0" smtClean="0"/>
                  <a:t>阶段的分布形态相似但振幅不同，</a:t>
                </a:r>
                <a:r>
                  <a:rPr lang="en-US" altLang="zh-CN" dirty="0" smtClean="0"/>
                  <a:t>P2</a:t>
                </a:r>
                <a:r>
                  <a:rPr lang="zh-CN" altLang="en-US" dirty="0" smtClean="0"/>
                  <a:t>，</a:t>
                </a:r>
                <a:r>
                  <a:rPr lang="en-US" altLang="zh-CN" dirty="0" smtClean="0"/>
                  <a:t>P4</a:t>
                </a:r>
                <a:r>
                  <a:rPr lang="zh-CN" altLang="en-US" dirty="0" smtClean="0"/>
                  <a:t>的分布是相似的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另外，通过观察</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发现</a:t>
                </a:r>
                <a:r>
                  <a:rPr lang="zh-CN" altLang="zh-CN" sz="1200" kern="1200" dirty="0" smtClean="0">
                    <a:solidFill>
                      <a:schemeClr val="tx1"/>
                    </a:solidFill>
                    <a:effectLst/>
                    <a:latin typeface="+mn-lt"/>
                    <a:ea typeface="+mn-ea"/>
                    <a:cs typeface="+mn-cs"/>
                  </a:rPr>
                  <a:t>序列包络的波动周期与运动的重复周期保持一致。</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r>
                  <a:rPr lang="zh-CN" altLang="en-US" dirty="0" smtClean="0"/>
                  <a:t>这就引出两个问题</a:t>
                </a:r>
                <a:endParaRPr lang="en-US" altLang="zh-CN" dirty="0" smtClean="0"/>
              </a:p>
              <a:p>
                <a:r>
                  <a:rPr lang="zh-CN" altLang="en-US" dirty="0" smtClean="0"/>
                  <a:t>问题 </a:t>
                </a:r>
                <a:r>
                  <a:rPr lang="en-US" altLang="zh-CN" dirty="0" smtClean="0"/>
                  <a:t>1</a:t>
                </a:r>
                <a:r>
                  <a:rPr lang="zh-CN" altLang="en-US" dirty="0" smtClean="0"/>
                  <a:t>：同样</a:t>
                </a:r>
                <a:r>
                  <a:rPr lang="zh-CN" altLang="en-US" dirty="0" smtClean="0"/>
                  <a:t>都是静态阶段（身体保持不动</a:t>
                </a:r>
                <a:r>
                  <a:rPr lang="zh-CN" altLang="en-US" dirty="0" smtClean="0"/>
                  <a:t>），为什么𝑃</a:t>
                </a:r>
                <a:r>
                  <a:rPr lang="en-US" altLang="zh-CN" dirty="0" smtClean="0"/>
                  <a:t>1</a:t>
                </a:r>
                <a:r>
                  <a:rPr lang="zh-CN" altLang="en-US" dirty="0" smtClean="0"/>
                  <a:t>阶段和𝑃</a:t>
                </a:r>
                <a:r>
                  <a:rPr lang="en-US" altLang="zh-CN" dirty="0" smtClean="0"/>
                  <a:t>3</a:t>
                </a:r>
                <a:r>
                  <a:rPr lang="zh-CN" altLang="en-US" dirty="0" smtClean="0"/>
                  <a:t>阶段的平均 幅值存在明显差异？ </a:t>
                </a:r>
                <a:endParaRPr lang="en-US" altLang="zh-CN" dirty="0" smtClean="0"/>
              </a:p>
              <a:p>
                <a:r>
                  <a:rPr lang="zh-CN" altLang="en-US" dirty="0" smtClean="0"/>
                  <a:t>问题 </a:t>
                </a:r>
                <a:r>
                  <a:rPr lang="en-US" altLang="zh-CN" dirty="0" smtClean="0"/>
                  <a:t>2</a:t>
                </a:r>
                <a:r>
                  <a:rPr lang="zh-CN" altLang="en-US" dirty="0" smtClean="0"/>
                  <a:t>：下采样序列的包络与深蹲的四个阶段起伏一致的原因是什么？</a:t>
                </a:r>
                <a:endParaRPr lang="en-US" altLang="zh-CN" dirty="0" smtClean="0"/>
              </a:p>
              <a:p>
                <a:endParaRPr lang="zh-CN" altLang="en-US" dirty="0"/>
              </a:p>
            </p:txBody>
          </p:sp>
        </mc:Choice>
        <mc:Fallback xmlns="">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如图所示为一组深蹲的信号图，，中间图片对应红框的两个深蹲样本，</a:t>
                </a:r>
                <a:r>
                  <a:rPr lang="zh-CN" altLang="zh-CN" sz="1200" kern="1200" dirty="0" smtClean="0">
                    <a:solidFill>
                      <a:schemeClr val="tx1"/>
                    </a:solidFill>
                    <a:effectLst/>
                    <a:latin typeface="+mn-lt"/>
                    <a:ea typeface="+mn-ea"/>
                    <a:cs typeface="+mn-cs"/>
                  </a:rPr>
                  <a:t>根据健身知识，深蹲可以分解为四个阶段</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4</a:t>
                </a:r>
                <a:r>
                  <a:rPr lang="zh-CN" altLang="en-US" dirty="0" smtClean="0"/>
                  <a:t>，如图所示一一对应</a:t>
                </a:r>
                <a:endParaRPr lang="en-US" altLang="zh-CN" dirty="0" smtClean="0"/>
              </a:p>
              <a:p>
                <a:r>
                  <a:rPr lang="zh-CN" altLang="en-US" dirty="0" smtClean="0"/>
                  <a:t>四个阶段的振幅分布图可以看出，</a:t>
                </a:r>
                <a:r>
                  <a:rPr lang="en-US" altLang="zh-CN" dirty="0" smtClean="0"/>
                  <a:t>P1</a:t>
                </a:r>
                <a:r>
                  <a:rPr lang="zh-CN" altLang="en-US" dirty="0" smtClean="0"/>
                  <a:t>，</a:t>
                </a:r>
                <a:r>
                  <a:rPr lang="en-US" altLang="zh-CN" dirty="0" smtClean="0"/>
                  <a:t>P3</a:t>
                </a:r>
                <a:r>
                  <a:rPr lang="zh-CN" altLang="en-US" dirty="0" smtClean="0"/>
                  <a:t>形态相似但振幅不同，</a:t>
                </a:r>
                <a:r>
                  <a:rPr lang="en-US" altLang="zh-CN" dirty="0" smtClean="0"/>
                  <a:t>P2</a:t>
                </a:r>
                <a:r>
                  <a:rPr lang="zh-CN" altLang="en-US" dirty="0" smtClean="0"/>
                  <a:t>，</a:t>
                </a:r>
                <a:r>
                  <a:rPr lang="en-US" altLang="zh-CN" dirty="0" smtClean="0"/>
                  <a:t>P4</a:t>
                </a:r>
                <a:r>
                  <a:rPr lang="zh-CN" altLang="en-US" dirty="0" smtClean="0"/>
                  <a:t>分布相似</a:t>
                </a:r>
                <a:endParaRPr lang="en-US" altLang="zh-CN" dirty="0" smtClean="0"/>
              </a:p>
              <a:p>
                <a:endParaRPr lang="en-US" altLang="zh-CN" dirty="0" smtClean="0"/>
              </a:p>
              <a:p>
                <a:endParaRPr lang="en-US" altLang="zh-CN" dirty="0" smtClean="0"/>
              </a:p>
              <a:p>
                <a:r>
                  <a:rPr lang="zh-CN" altLang="en-US" dirty="0" smtClean="0"/>
                  <a:t>问题 </a:t>
                </a:r>
                <a:r>
                  <a:rPr lang="en-US" altLang="zh-CN" dirty="0" smtClean="0"/>
                  <a:t>1</a:t>
                </a:r>
                <a:r>
                  <a:rPr lang="zh-CN" altLang="en-US" dirty="0" smtClean="0"/>
                  <a:t>：为什么同样都是静态阶段（身体保持不动），𝑃</a:t>
                </a:r>
                <a:r>
                  <a:rPr lang="en-US" altLang="zh-CN" dirty="0" smtClean="0"/>
                  <a:t>1</a:t>
                </a:r>
                <a:r>
                  <a:rPr lang="zh-CN" altLang="en-US" dirty="0" smtClean="0"/>
                  <a:t>阶段和𝑃</a:t>
                </a:r>
                <a:r>
                  <a:rPr lang="en-US" altLang="zh-CN" dirty="0" smtClean="0"/>
                  <a:t>3</a:t>
                </a:r>
                <a:r>
                  <a:rPr lang="zh-CN" altLang="en-US" dirty="0" smtClean="0"/>
                  <a:t>阶段的平均 幅值存在明显差异？ </a:t>
                </a:r>
                <a:endParaRPr lang="en-US" altLang="zh-CN" dirty="0" smtClean="0"/>
              </a:p>
              <a:p>
                <a:r>
                  <a:rPr lang="zh-CN" altLang="en-US" dirty="0" smtClean="0"/>
                  <a:t>问题 </a:t>
                </a:r>
                <a:r>
                  <a:rPr lang="en-US" altLang="zh-CN" dirty="0" smtClean="0"/>
                  <a:t>2</a:t>
                </a:r>
                <a:r>
                  <a:rPr lang="zh-CN" altLang="en-US" dirty="0" smtClean="0"/>
                  <a:t>：下采样序列的包络与深蹲的四个阶段起伏一致的原因是什么？</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观察</a:t>
                </a:r>
                <a:r>
                  <a:rPr lang="zh-CN" altLang="zh-CN" sz="1200" kern="1200" dirty="0" smtClean="0">
                    <a:solidFill>
                      <a:schemeClr val="tx1"/>
                    </a:solidFill>
                    <a:effectLst/>
                    <a:latin typeface="+mn-lt"/>
                    <a:ea typeface="+mn-ea"/>
                    <a:cs typeface="+mn-cs"/>
                  </a:rPr>
                  <a:t>结果表明，序列包络的波动周期与运动的重复周期保持一致。</a:t>
                </a:r>
              </a:p>
              <a:p>
                <a:endParaRPr lang="zh-CN" altLang="en-US" dirty="0"/>
              </a:p>
            </p:txBody>
          </p:sp>
        </mc:Fallback>
      </mc:AlternateContent>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101894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1"/>
          <p:cNvSpPr txBox="1"/>
          <p:nvPr userDrawn="1"/>
        </p:nvSpPr>
        <p:spPr>
          <a:xfrm>
            <a:off x="457200" y="6356350"/>
            <a:ext cx="21336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0820CF-B880-4189-942D-D702A7CBA730}" type="datetimeFigureOut">
              <a:rPr lang="zh-CN" altLang="en-US" smtClean="0"/>
              <a:t>2020/5/22</a:t>
            </a:fld>
            <a:endParaRPr lang="zh-CN" altLang="en-US" dirty="0"/>
          </a:p>
        </p:txBody>
      </p:sp>
      <p:graphicFrame>
        <p:nvGraphicFramePr>
          <p:cNvPr id="10" name="表格 9"/>
          <p:cNvGraphicFramePr>
            <a:graphicFrameLocks noGrp="1"/>
          </p:cNvGraphicFramePr>
          <p:nvPr userDrawn="1"/>
        </p:nvGraphicFramePr>
        <p:xfrm>
          <a:off x="0" y="1355463"/>
          <a:ext cx="1691680" cy="3873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0529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绪论</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界定与表征</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合理交通结构</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影响因素辨识</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633600">
                <a:tc>
                  <a:txBody>
                    <a:bodyPr/>
                    <a:lstStyle/>
                    <a:p>
                      <a:pPr algn="ctr"/>
                      <a:r>
                        <a:rPr lang="zh-CN" altLang="en-US" sz="1600" dirty="0" smtClean="0">
                          <a:solidFill>
                            <a:schemeClr val="tx1">
                              <a:lumMod val="65000"/>
                              <a:lumOff val="35000"/>
                            </a:schemeClr>
                          </a:solidFill>
                          <a:latin typeface="微软雅黑" pitchFamily="34" charset="-122"/>
                          <a:ea typeface="微软雅黑" pitchFamily="34" charset="-122"/>
                        </a:rPr>
                        <a:t>干预对策</a:t>
                      </a: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cxnSp>
        <p:nvCxnSpPr>
          <p:cNvPr id="11" name="直接连接符 10"/>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1358722"/>
            <a:ext cx="1691680" cy="728261"/>
            <a:chOff x="0" y="1272662"/>
            <a:chExt cx="1691680" cy="788186"/>
          </a:xfrm>
        </p:grpSpPr>
        <p:sp>
          <p:nvSpPr>
            <p:cNvPr id="13" name="矩形 12"/>
            <p:cNvSpPr/>
            <p:nvPr userDrawn="1"/>
          </p:nvSpPr>
          <p:spPr>
            <a:xfrm>
              <a:off x="0" y="1272662"/>
              <a:ext cx="1691680" cy="788186"/>
            </a:xfrm>
            <a:prstGeom prst="rect">
              <a:avLst/>
            </a:prstGeom>
            <a:solidFill>
              <a:srgbClr val="414455">
                <a:alpha val="89804"/>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主要内容</a:t>
              </a:r>
              <a:endParaRPr lang="zh-CN" altLang="en-US" sz="2400" dirty="0"/>
            </a:p>
          </p:txBody>
        </p:sp>
        <p:sp>
          <p:nvSpPr>
            <p:cNvPr id="14" name="等腰三角形 13"/>
            <p:cNvSpPr/>
            <p:nvPr userDrawn="1"/>
          </p:nvSpPr>
          <p:spPr>
            <a:xfrm rot="16200000">
              <a:off x="1547664" y="1594748"/>
              <a:ext cx="144016" cy="144016"/>
            </a:xfrm>
            <a:prstGeom prst="triangl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userDrawn="1"/>
        </p:nvSpPr>
        <p:spPr>
          <a:xfrm>
            <a:off x="2210764" y="509286"/>
            <a:ext cx="2236510"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主要内容</a:t>
            </a:r>
            <a:endParaRPr lang="zh-CN" altLang="en-US" sz="4000" dirty="0">
              <a:latin typeface="黑体" pitchFamily="49" charset="-122"/>
              <a:ea typeface="黑体" pitchFamily="49"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p:spPr>
        <p:txBody>
          <a:bodyPr anchor="b"/>
          <a:lstStyle>
            <a:lvl1pPr algn="ctr">
              <a:defRPr sz="61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1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35682A8-D6B6-4FDA-A495-4D437BAFBB6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2020/5/22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20"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选题背景</a:t>
            </a:r>
            <a:endParaRPr lang="zh-CN" altLang="en-US" dirty="0">
              <a:solidFill>
                <a:schemeClr val="tx1"/>
              </a:solidFill>
              <a:latin typeface="微软雅黑" pitchFamily="34" charset="-122"/>
              <a:ea typeface="微软雅黑" pitchFamily="34" charset="-122"/>
            </a:endParaRPr>
          </a:p>
        </p:txBody>
      </p:sp>
      <p:cxnSp>
        <p:nvCxnSpPr>
          <p:cNvPr id="21" name="直接连接符 20"/>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研究意义</a:t>
            </a:r>
            <a:endParaRPr lang="zh-CN" altLang="en-US" dirty="0">
              <a:solidFill>
                <a:schemeClr val="bg2">
                  <a:lumMod val="50000"/>
                </a:schemeClr>
              </a:solidFill>
              <a:latin typeface="微软雅黑" pitchFamily="34" charset="-122"/>
              <a:ea typeface="微软雅黑" pitchFamily="34" charset="-122"/>
            </a:endParaRPr>
          </a:p>
        </p:txBody>
      </p:sp>
      <p:cxnSp>
        <p:nvCxnSpPr>
          <p:cNvPr id="23" name="直接连接符 22"/>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贡献与创新</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6993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5"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17" name="直接连接符 1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研究意义</a:t>
            </a:r>
            <a:endParaRPr lang="zh-CN" altLang="en-US" dirty="0">
              <a:solidFill>
                <a:schemeClr val="tx1"/>
              </a:solidFill>
              <a:latin typeface="微软雅黑" pitchFamily="34" charset="-122"/>
              <a:ea typeface="微软雅黑" pitchFamily="34" charset="-122"/>
            </a:endParaRPr>
          </a:p>
        </p:txBody>
      </p:sp>
      <p:cxnSp>
        <p:nvCxnSpPr>
          <p:cNvPr id="19" name="直接连接符 1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2">
                    <a:lumMod val="50000"/>
                  </a:schemeClr>
                </a:solidFill>
                <a:latin typeface="微软雅黑" pitchFamily="34" charset="-122"/>
                <a:ea typeface="微软雅黑" pitchFamily="34" charset="-122"/>
              </a:rPr>
              <a:t>贡献与创新</a:t>
            </a:r>
            <a:endParaRPr lang="zh-CN" altLang="en-US" dirty="0">
              <a:solidFill>
                <a:schemeClr val="bg2">
                  <a:lumMod val="50000"/>
                </a:schemeClr>
              </a:solidFill>
              <a:latin typeface="微软雅黑" pitchFamily="34" charset="-122"/>
              <a:ea typeface="微软雅黑" pitchFamily="34" charset="-122"/>
            </a:endParaRPr>
          </a:p>
        </p:txBody>
      </p:sp>
      <p:graphicFrame>
        <p:nvGraphicFramePr>
          <p:cNvPr id="26" name="表格 25"/>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27" name="组合 26"/>
          <p:cNvGrpSpPr/>
          <p:nvPr userDrawn="1"/>
        </p:nvGrpSpPr>
        <p:grpSpPr>
          <a:xfrm>
            <a:off x="0" y="1272662"/>
            <a:ext cx="1691680" cy="788186"/>
            <a:chOff x="0" y="1272662"/>
            <a:chExt cx="1691680" cy="788186"/>
          </a:xfrm>
        </p:grpSpPr>
        <p:sp>
          <p:nvSpPr>
            <p:cNvPr id="28" name="矩形 27"/>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itchFamily="49" charset="-122"/>
                <a:ea typeface="黑体" pitchFamily="49" charset="-122"/>
              </a:rPr>
              <a:t>绪 论</a:t>
            </a:r>
            <a:endParaRPr lang="zh-CN" altLang="en-US" sz="4000" dirty="0">
              <a:latin typeface="黑体" pitchFamily="49" charset="-122"/>
              <a:ea typeface="黑体"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26"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选题背景</a:t>
            </a:r>
            <a:endParaRPr lang="zh-CN" altLang="en-US" dirty="0">
              <a:solidFill>
                <a:srgbClr val="767171"/>
              </a:solidFill>
              <a:latin typeface="微软雅黑" pitchFamily="34" charset="-122"/>
              <a:ea typeface="微软雅黑" pitchFamily="34" charset="-122"/>
            </a:endParaRPr>
          </a:p>
        </p:txBody>
      </p:sp>
      <p:cxnSp>
        <p:nvCxnSpPr>
          <p:cNvPr id="27" name="直接连接符 2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rgbClr val="767171"/>
                </a:solidFill>
                <a:latin typeface="微软雅黑" pitchFamily="34" charset="-122"/>
                <a:ea typeface="微软雅黑" pitchFamily="34" charset="-122"/>
              </a:rPr>
              <a:t>研究意义</a:t>
            </a:r>
            <a:endParaRPr lang="zh-CN" altLang="en-US" dirty="0">
              <a:solidFill>
                <a:srgbClr val="767171"/>
              </a:solidFill>
              <a:latin typeface="微软雅黑" pitchFamily="34" charset="-122"/>
              <a:ea typeface="微软雅黑" pitchFamily="34" charset="-122"/>
            </a:endParaRPr>
          </a:p>
        </p:txBody>
      </p:sp>
      <p:cxnSp>
        <p:nvCxnSpPr>
          <p:cNvPr id="29" name="直接连接符 2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tx1"/>
                </a:solidFill>
                <a:latin typeface="微软雅黑" pitchFamily="34" charset="-122"/>
                <a:ea typeface="微软雅黑" pitchFamily="34" charset="-122"/>
              </a:rPr>
              <a:t>贡献与创新</a:t>
            </a:r>
            <a:endParaRPr lang="zh-CN" altLang="en-US" dirty="0">
              <a:solidFill>
                <a:schemeClr val="tx1"/>
              </a:solidFill>
              <a:latin typeface="微软雅黑" pitchFamily="34" charset="-122"/>
              <a:ea typeface="微软雅黑" pitchFamily="34" charset="-122"/>
            </a:endParaRPr>
          </a:p>
        </p:txBody>
      </p:sp>
      <p:graphicFrame>
        <p:nvGraphicFramePr>
          <p:cNvPr id="31" name="表格 30"/>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itchFamily="34" charset="-122"/>
                  <a:ea typeface="微软雅黑" pitchFamily="34" charset="-122"/>
                </a:rPr>
                <a:t>绪论</a:t>
              </a:r>
              <a:endParaRPr lang="zh-CN" altLang="en-US" sz="1800" dirty="0">
                <a:latin typeface="微软雅黑" pitchFamily="34" charset="-122"/>
                <a:ea typeface="微软雅黑" pitchFamily="34" charset="-122"/>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3416320" cy="646331"/>
          </a:xfrm>
          <a:prstGeom prst="rect">
            <a:avLst/>
          </a:prstGeom>
          <a:noFill/>
        </p:spPr>
        <p:txBody>
          <a:bodyPr wrap="none" rtlCol="0">
            <a:spAutoFit/>
          </a:bodyPr>
          <a:lstStyle/>
          <a:p>
            <a:r>
              <a:rPr lang="zh-CN" altLang="en-US" sz="3600" b="0" dirty="0" smtClean="0">
                <a:latin typeface="黑体" pitchFamily="49" charset="-122"/>
                <a:ea typeface="黑体" pitchFamily="49" charset="-122"/>
              </a:rPr>
              <a:t>研究方法与思路</a:t>
            </a:r>
            <a:endParaRPr lang="zh-CN" altLang="en-US" sz="3600" b="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smtClean="0">
                          <a:solidFill>
                            <a:schemeClr val="tx1"/>
                          </a:solidFill>
                          <a:latin typeface="微软雅黑" pitchFamily="34" charset="-122"/>
                          <a:ea typeface="微软雅黑" pitchFamily="34" charset="-122"/>
                        </a:rPr>
                        <a:t>论文总结</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3668" y="2079006"/>
            <a:ext cx="1696206" cy="788186"/>
            <a:chOff x="2257770" y="1738764"/>
            <a:chExt cx="1696206" cy="788186"/>
          </a:xfrm>
        </p:grpSpPr>
        <p:grpSp>
          <p:nvGrpSpPr>
            <p:cNvPr id="27" name="组合 26"/>
            <p:cNvGrpSpPr/>
            <p:nvPr userDrawn="1"/>
          </p:nvGrpSpPr>
          <p:grpSpPr>
            <a:xfrm>
              <a:off x="2257770" y="1738764"/>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研究方法与思路</a:t>
                </a:r>
                <a:endParaRPr lang="zh-CN" altLang="en-US" sz="1600" dirty="0">
                  <a:latin typeface="微软雅黑" pitchFamily="34" charset="-122"/>
                  <a:ea typeface="微软雅黑"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userDrawn="1"/>
          </p:nvSpPr>
          <p:spPr>
            <a:xfrm rot="16200000">
              <a:off x="3809960" y="2082116"/>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bg1"/>
                          </a:solidFill>
                          <a:latin typeface="微软雅黑" pitchFamily="34" charset="-122"/>
                          <a:ea typeface="微软雅黑" pitchFamily="34" charset="-122"/>
                        </a:rPr>
                        <a:t>关键技术与难点</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关键技术与难点</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bg1"/>
                          </a:solidFill>
                          <a:latin typeface="微软雅黑" pitchFamily="34" charset="-122"/>
                          <a:ea typeface="微软雅黑" pitchFamily="34" charset="-122"/>
                        </a:rPr>
                        <a:t>研究成果与应用</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研究成果与应用</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bg1"/>
                          </a:solidFill>
                          <a:latin typeface="微软雅黑" pitchFamily="34" charset="-122"/>
                          <a:ea typeface="微软雅黑" pitchFamily="34" charset="-122"/>
                        </a:rPr>
                        <a:t>研究成果与应用</a:t>
                      </a:r>
                      <a:endParaRPr lang="zh-CN" altLang="en-US" sz="1600" dirty="0">
                        <a:solidFill>
                          <a:schemeClr val="bg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14455"/>
                    </a:solidFill>
                  </a:tcPr>
                </a:tc>
                <a:extLst>
                  <a:ext uri="{0D108BD9-81ED-4DB2-BD59-A6C34878D82A}">
                    <a16:rowId xmlns:a16="http://schemas.microsoft.com/office/drawing/2014/main" val="10003"/>
                  </a:ext>
                </a:extLst>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itchFamily="34" charset="-122"/>
                          <a:ea typeface="微软雅黑" pitchFamily="34" charset="-122"/>
                        </a:rPr>
                        <a:t>论文总结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研究成果与应用</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2031325" cy="646331"/>
          </a:xfrm>
          <a:prstGeom prst="rect">
            <a:avLst/>
          </a:prstGeom>
          <a:noFill/>
        </p:spPr>
        <p:txBody>
          <a:bodyPr wrap="none" rtlCol="0">
            <a:spAutoFit/>
          </a:bodyPr>
          <a:lstStyle/>
          <a:p>
            <a:r>
              <a:rPr lang="zh-CN" altLang="en-US" sz="3600" dirty="0" smtClean="0">
                <a:latin typeface="黑体" pitchFamily="49" charset="-122"/>
                <a:ea typeface="黑体" pitchFamily="49" charset="-122"/>
              </a:rPr>
              <a:t>论文总结</a:t>
            </a:r>
            <a:endParaRPr lang="zh-CN" altLang="en-US" sz="3600" dirty="0">
              <a:latin typeface="黑体" pitchFamily="49" charset="-122"/>
              <a:ea typeface="黑体"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itchFamily="34" charset="-122"/>
                <a:ea typeface="Arial Unicode MS" pitchFamily="34" charset="-122"/>
                <a:cs typeface="Arial Unicode MS" pitchFamily="34" charset="-122"/>
              </a:rPr>
              <a:t>‹#›</a:t>
            </a:fld>
            <a:endParaRPr lang="zh-CN" altLang="en-US" kern="0" dirty="0">
              <a:solidFill>
                <a:sysClr val="window" lastClr="FFFFFF"/>
              </a:solidFill>
              <a:latin typeface="Calibri"/>
              <a:ea typeface="宋体"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31296">
                <a:tc>
                  <a:txBody>
                    <a:bodyPr/>
                    <a:lstStyle/>
                    <a:p>
                      <a:pPr algn="ct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1600" dirty="0" smtClean="0">
                          <a:solidFill>
                            <a:schemeClr val="tx1"/>
                          </a:solidFill>
                          <a:latin typeface="微软雅黑" pitchFamily="34" charset="-122"/>
                          <a:ea typeface="微软雅黑" pitchFamily="34" charset="-122"/>
                        </a:rPr>
                        <a:t>关键技术与难点</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1600" dirty="0" smtClean="0">
                          <a:solidFill>
                            <a:schemeClr val="tx1"/>
                          </a:solidFill>
                          <a:latin typeface="微软雅黑" pitchFamily="34" charset="-122"/>
                          <a:ea typeface="微软雅黑" pitchFamily="34" charset="-122"/>
                        </a:rPr>
                        <a:t>研究成果与应用</a:t>
                      </a:r>
                      <a:endParaRPr lang="zh-CN" altLang="en-US" sz="1600" dirty="0">
                        <a:solidFill>
                          <a:schemeClr val="tx1"/>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endParaRPr lang="zh-CN" altLang="en-US" sz="1600" dirty="0">
                        <a:solidFill>
                          <a:schemeClr val="tx1">
                            <a:lumMod val="65000"/>
                            <a:lumOff val="35000"/>
                          </a:schemeClr>
                        </a:solidFill>
                        <a:latin typeface="微软雅黑" pitchFamily="34" charset="-122"/>
                        <a:ea typeface="微软雅黑"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绪论</a:t>
              </a:r>
              <a:endParaRPr lang="zh-CN" altLang="en-US" sz="1600" dirty="0">
                <a:solidFill>
                  <a:schemeClr val="tx1"/>
                </a:solidFill>
                <a:latin typeface="微软雅黑" pitchFamily="34" charset="-122"/>
                <a:ea typeface="微软雅黑"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itchFamily="34" charset="-122"/>
                <a:ea typeface="微软雅黑" pitchFamily="34" charset="-122"/>
              </a:rPr>
              <a:t>研究方法与思路</a:t>
            </a:r>
            <a:endParaRPr lang="zh-CN" altLang="en-US" sz="1600" dirty="0">
              <a:solidFill>
                <a:schemeClr val="tx1"/>
              </a:solidFill>
              <a:latin typeface="微软雅黑" pitchFamily="34" charset="-122"/>
              <a:ea typeface="微软雅黑" pitchFamily="34" charset="-122"/>
            </a:endParaRPr>
          </a:p>
        </p:txBody>
      </p:sp>
      <p:grpSp>
        <p:nvGrpSpPr>
          <p:cNvPr id="11" name="组合 10"/>
          <p:cNvGrpSpPr/>
          <p:nvPr userDrawn="1"/>
        </p:nvGrpSpPr>
        <p:grpSpPr>
          <a:xfrm>
            <a:off x="-2439" y="4510374"/>
            <a:ext cx="1691680" cy="788186"/>
            <a:chOff x="2311936" y="2060849"/>
            <a:chExt cx="1691680" cy="788186"/>
          </a:xfrm>
        </p:grpSpPr>
        <p:sp>
          <p:nvSpPr>
            <p:cNvPr id="14" name="矩形 13"/>
            <p:cNvSpPr/>
            <p:nvPr userDrawn="1"/>
          </p:nvSpPr>
          <p:spPr>
            <a:xfrm>
              <a:off x="2311936" y="2060849"/>
              <a:ext cx="1691680" cy="788186"/>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itchFamily="34" charset="-122"/>
                  <a:ea typeface="微软雅黑" pitchFamily="34" charset="-122"/>
                </a:rPr>
                <a:t>论文总结</a:t>
              </a:r>
              <a:endParaRPr lang="zh-CN" altLang="en-US" sz="1600" dirty="0">
                <a:latin typeface="微软雅黑" pitchFamily="34" charset="-122"/>
                <a:ea typeface="微软雅黑" pitchFamily="34" charset="-122"/>
              </a:endParaRPr>
            </a:p>
          </p:txBody>
        </p:sp>
        <p:sp>
          <p:nvSpPr>
            <p:cNvPr id="13" name="等腰三角形 12"/>
            <p:cNvSpPr/>
            <p:nvPr userDrawn="1"/>
          </p:nvSpPr>
          <p:spPr>
            <a:xfrm rot="16200000">
              <a:off x="3857302" y="2382934"/>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AB38-F5A3-43C5-844B-413AEF3C02AD}" type="datetimeFigureOut">
              <a:rPr lang="zh-CN" altLang="en-US" smtClean="0"/>
              <a:t>2020/5/22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50DA7-01C9-499F-A740-DA0EEA5307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png"/><Relationship Id="rId7"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7.png"/><Relationship Id="rId5" Type="http://schemas.openxmlformats.org/officeDocument/2006/relationships/image" Target="../media/image25.png"/><Relationship Id="rId10"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0.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4.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5.png"/><Relationship Id="rId1" Type="http://schemas.openxmlformats.org/officeDocument/2006/relationships/slideLayout" Target="../slideLayouts/slideLayout10.xml"/><Relationship Id="rId6" Type="http://schemas.openxmlformats.org/officeDocument/2006/relationships/image" Target="../media/image67.png"/><Relationship Id="rId5" Type="http://schemas.microsoft.com/office/2007/relationships/hdphoto" Target="../media/hdphoto3.wdp"/><Relationship Id="rId4" Type="http://schemas.openxmlformats.org/officeDocument/2006/relationships/image" Target="../media/image66.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8380" y="1484680"/>
            <a:ext cx="7871249" cy="1200329"/>
          </a:xfrm>
          <a:prstGeom prst="rect">
            <a:avLst/>
          </a:prstGeom>
          <a:noFill/>
        </p:spPr>
        <p:txBody>
          <a:bodyPr wrap="square" rtlCol="0" anchor="ctr">
            <a:spAutoFit/>
          </a:bodyPr>
          <a:lstStyle/>
          <a:p>
            <a:pPr algn="ctr">
              <a:lnSpc>
                <a:spcPct val="90000"/>
              </a:lnSpc>
              <a:spcBef>
                <a:spcPct val="0"/>
              </a:spcBef>
              <a:defRPr/>
            </a:pPr>
            <a:r>
              <a:rPr lang="zh-CN" altLang="zh-CN" sz="4000" dirty="0">
                <a:latin typeface="黑体" panose="02010609060101010101" pitchFamily="49" charset="-122"/>
                <a:ea typeface="黑体" panose="02010609060101010101" pitchFamily="49" charset="-122"/>
                <a:cs typeface="+mj-cs"/>
              </a:rPr>
              <a:t>基于蜂窝移动信号的计算机辅助健身计数与识别</a:t>
            </a:r>
            <a:r>
              <a:rPr lang="zh-CN" altLang="en-US" sz="4000" dirty="0">
                <a:latin typeface="黑体" panose="02010609060101010101" pitchFamily="49" charset="-122"/>
                <a:ea typeface="黑体" panose="02010609060101010101" pitchFamily="49" charset="-122"/>
                <a:cs typeface="+mj-cs"/>
              </a:rPr>
              <a:t>研究</a:t>
            </a:r>
          </a:p>
        </p:txBody>
      </p:sp>
      <p:sp>
        <p:nvSpPr>
          <p:cNvPr id="16" name="副标题 2"/>
          <p:cNvSpPr txBox="1">
            <a:spLocks/>
          </p:cNvSpPr>
          <p:nvPr/>
        </p:nvSpPr>
        <p:spPr>
          <a:xfrm>
            <a:off x="4344277" y="3853586"/>
            <a:ext cx="3127230" cy="518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zh-CN" altLang="en-US" dirty="0">
                <a:latin typeface="黑体" panose="02010609060101010101" pitchFamily="49" charset="-122"/>
                <a:ea typeface="黑体" panose="02010609060101010101" pitchFamily="49" charset="-122"/>
                <a:cs typeface="Times New Roman" panose="02020603050405020304"/>
              </a:rPr>
              <a:t>答辩</a:t>
            </a:r>
            <a:r>
              <a:rPr lang="zh-CN" altLang="en-US" dirty="0" smtClean="0">
                <a:latin typeface="黑体" panose="02010609060101010101" pitchFamily="49" charset="-122"/>
                <a:ea typeface="黑体" panose="02010609060101010101" pitchFamily="49" charset="-122"/>
                <a:cs typeface="Times New Roman" panose="02020603050405020304"/>
              </a:rPr>
              <a:t>人  </a:t>
            </a:r>
            <a:r>
              <a:rPr lang="en-US" altLang="zh-CN" dirty="0" smtClean="0">
                <a:latin typeface="黑体" panose="02010609060101010101" pitchFamily="49" charset="-122"/>
                <a:ea typeface="黑体" panose="02010609060101010101" pitchFamily="49" charset="-122"/>
                <a:cs typeface="Times New Roman" panose="02020603050405020304"/>
              </a:rPr>
              <a:t>: </a:t>
            </a:r>
            <a:r>
              <a:rPr lang="zh-CN" altLang="en-US" dirty="0" smtClean="0">
                <a:latin typeface="黑体" panose="02010609060101010101" pitchFamily="49" charset="-122"/>
                <a:ea typeface="黑体" panose="02010609060101010101" pitchFamily="49" charset="-122"/>
                <a:cs typeface="Times New Roman" panose="02020603050405020304"/>
              </a:rPr>
              <a:t>徐越</a:t>
            </a:r>
            <a:endParaRPr lang="en-US" altLang="zh-CN" dirty="0" smtClean="0">
              <a:latin typeface="黑体" panose="02010609060101010101" pitchFamily="49" charset="-122"/>
              <a:ea typeface="黑体" panose="02010609060101010101" pitchFamily="49" charset="-122"/>
              <a:cs typeface="Times New Roman" panose="02020603050405020304"/>
            </a:endParaRPr>
          </a:p>
          <a:p>
            <a:endParaRPr lang="en-US" altLang="zh-CN" sz="3000" baseline="30000" dirty="0" smtClean="0">
              <a:latin typeface="黑体" panose="02010609060101010101" pitchFamily="49" charset="-122"/>
              <a:ea typeface="黑体" panose="02010609060101010101" pitchFamily="49" charset="-122"/>
            </a:endParaRPr>
          </a:p>
        </p:txBody>
      </p:sp>
      <p:sp>
        <p:nvSpPr>
          <p:cNvPr id="17" name="文本框 16"/>
          <p:cNvSpPr txBox="1">
            <a:spLocks noChangeArrowheads="1"/>
          </p:cNvSpPr>
          <p:nvPr/>
        </p:nvSpPr>
        <p:spPr bwMode="auto">
          <a:xfrm>
            <a:off x="9578705" y="6269280"/>
            <a:ext cx="2277234" cy="460375"/>
          </a:xfrm>
          <a:prstGeom prst="rect">
            <a:avLst/>
          </a:prstGeom>
          <a:noFill/>
          <a:ln>
            <a:noFill/>
          </a:ln>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400" dirty="0" smtClean="0">
                <a:latin typeface="Times New Roman" panose="02020603050405020304"/>
                <a:cs typeface="Times New Roman" panose="02020603050405020304"/>
              </a:rPr>
              <a:t>May </a:t>
            </a:r>
            <a:r>
              <a:rPr lang="en-US" altLang="zh-CN" sz="2400" baseline="30000" dirty="0" smtClean="0">
                <a:latin typeface="Times New Roman" panose="02020603050405020304"/>
                <a:cs typeface="Times New Roman" panose="02020603050405020304"/>
              </a:rPr>
              <a:t>23rd</a:t>
            </a:r>
            <a:r>
              <a:rPr lang="en-US" altLang="zh-CN" sz="2400" dirty="0" smtClean="0">
                <a:latin typeface="Times New Roman" panose="02020603050405020304"/>
                <a:cs typeface="Times New Roman" panose="02020603050405020304"/>
              </a:rPr>
              <a:t>, 2020</a:t>
            </a:r>
            <a:endParaRPr lang="en-US" altLang="zh-CN" sz="2400" dirty="0">
              <a:latin typeface="Times New Roman" panose="02020603050405020304"/>
              <a:cs typeface="Times New Roman" panose="02020603050405020304"/>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9693" y="168740"/>
            <a:ext cx="1921403" cy="1714767"/>
          </a:xfrm>
          <a:prstGeom prst="rect">
            <a:avLst/>
          </a:prstGeom>
        </p:spPr>
      </p:pic>
      <p:sp>
        <p:nvSpPr>
          <p:cNvPr id="21" name="副标题 2"/>
          <p:cNvSpPr txBox="1">
            <a:spLocks/>
          </p:cNvSpPr>
          <p:nvPr/>
        </p:nvSpPr>
        <p:spPr>
          <a:xfrm>
            <a:off x="4344276" y="4496572"/>
            <a:ext cx="3627415" cy="518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zh-CN" altLang="en-US" dirty="0">
                <a:latin typeface="黑体" panose="02010609060101010101" pitchFamily="49" charset="-122"/>
                <a:ea typeface="黑体" panose="02010609060101010101" pitchFamily="49" charset="-122"/>
                <a:cs typeface="Times New Roman" panose="02020603050405020304"/>
              </a:rPr>
              <a:t>指导老师</a:t>
            </a:r>
            <a:r>
              <a:rPr lang="en-US" altLang="zh-CN" dirty="0" smtClean="0">
                <a:latin typeface="黑体" panose="02010609060101010101" pitchFamily="49" charset="-122"/>
                <a:ea typeface="黑体" panose="02010609060101010101" pitchFamily="49" charset="-122"/>
                <a:cs typeface="Times New Roman" panose="02020603050405020304"/>
              </a:rPr>
              <a:t>: </a:t>
            </a:r>
            <a:r>
              <a:rPr lang="zh-CN" altLang="en-US" dirty="0" smtClean="0">
                <a:latin typeface="黑体" panose="02010609060101010101" pitchFamily="49" charset="-122"/>
                <a:ea typeface="黑体" panose="02010609060101010101" pitchFamily="49" charset="-122"/>
                <a:cs typeface="Times New Roman" panose="02020603050405020304"/>
              </a:rPr>
              <a:t>洪锋</a:t>
            </a:r>
            <a:r>
              <a:rPr lang="zh-CN" altLang="en-US" dirty="0">
                <a:latin typeface="黑体" panose="02010609060101010101" pitchFamily="49" charset="-122"/>
                <a:ea typeface="黑体" panose="02010609060101010101" pitchFamily="49" charset="-122"/>
                <a:cs typeface="Times New Roman" panose="02020603050405020304"/>
              </a:rPr>
              <a:t>教授</a:t>
            </a:r>
            <a:endParaRPr lang="en-US" altLang="zh-CN" dirty="0">
              <a:latin typeface="黑体" panose="02010609060101010101" pitchFamily="49" charset="-122"/>
              <a:ea typeface="黑体" panose="02010609060101010101" pitchFamily="49" charset="-122"/>
              <a:cs typeface="Times New Roman" panose="02020603050405020304"/>
            </a:endParaRPr>
          </a:p>
          <a:p>
            <a:endParaRPr lang="en-US" altLang="zh-CN" dirty="0">
              <a:latin typeface="黑体" panose="02010609060101010101" pitchFamily="49" charset="-122"/>
              <a:ea typeface="黑体" panose="02010609060101010101" pitchFamily="49" charset="-122"/>
              <a:cs typeface="Times New Roman" panose="02020603050405020304"/>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37"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900" decel="100000" fill="hold"/>
                                        <p:tgtEl>
                                          <p:spTgt spid="20"/>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243015" y="4416883"/>
                <a:ext cx="9724572" cy="24411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m:t>
                      </m:r>
                      <m:r>
                        <a:rPr lang="zh-CN" altLang="en-US" i="1">
                          <a:latin typeface="Cambria Math" panose="02040503050406030204" pitchFamily="18" charset="0"/>
                        </a:rPr>
                        <m:t>𝐻</m:t>
                      </m:r>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 </m:t>
                      </m:r>
                      <m:rad>
                        <m:radPr>
                          <m:degHide m:val="on"/>
                          <m:ctrlPr>
                            <a:rPr lang="zh-CN" altLang="en-US" i="1">
                              <a:latin typeface="Cambria Math" panose="02040503050406030204" pitchFamily="18" charset="0"/>
                            </a:rPr>
                          </m:ctrlPr>
                        </m:radPr>
                        <m:deg/>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𝑑</m:t>
                                      </m:r>
                                    </m:sub>
                                  </m:sSub>
                                </m:sub>
                                <m:sup/>
                                <m:e>
                                  <m:r>
                                    <a:rPr lang="zh-CN" altLang="en-US" i="0">
                                      <a:latin typeface="Cambria Math" panose="02040503050406030204" pitchFamily="18" charset="0"/>
                                    </a:rPr>
                                    <m:t>2</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2</m:t>
                                              </m:r>
                                              <m:r>
                                                <m:rPr>
                                                  <m:sty m:val="p"/>
                                                </m:rPr>
                                                <a:rPr lang="zh-CN" altLang="en-US" i="0">
                                                  <a:latin typeface="Cambria Math" panose="02040503050406030204" pitchFamily="18" charset="0"/>
                                                </a:rPr>
                                                <m:t>π</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𝑘</m:t>
                                                  </m:r>
                                                </m:sub>
                                              </m:sSub>
                                              <m:r>
                                                <a:rPr lang="zh-CN" altLang="en-US" i="1">
                                                  <a:latin typeface="Cambria Math" panose="02040503050406030204" pitchFamily="18" charset="0"/>
                                                </a:rPr>
                                                <m:t>𝑡</m:t>
                                              </m:r>
                                            </m:num>
                                            <m:den>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m:t>
                                              </m:r>
                                              <m:r>
                                                <m:rPr>
                                                  <m:sty m:val="p"/>
                                                </m:rPr>
                                                <a:rPr lang="zh-CN" altLang="en-US" i="0">
                                                  <a:latin typeface="Cambria Math" panose="02040503050406030204" pitchFamily="18" charset="0"/>
                                                </a:rPr>
                                                <m:t>π</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0">
                                                      <a:latin typeface="Cambria Math" panose="02040503050406030204" pitchFamily="18" charset="0"/>
                                                    </a:rPr>
                                                    <m:t>0</m:t>
                                                  </m:r>
                                                </m:e>
                                              </m:d>
                                            </m:num>
                                            <m:den>
                                              <m:r>
                                                <a:rPr lang="zh-CN" altLang="en-US" i="1">
                                                  <a:latin typeface="Cambria Math" panose="02040503050406030204" pitchFamily="18" charset="0"/>
                                                </a:rPr>
                                                <m:t>𝜆</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a:rPr lang="zh-CN" altLang="en-US" i="1">
                                                  <a:latin typeface="Cambria Math" panose="02040503050406030204" pitchFamily="18" charset="0"/>
                                                </a:rPr>
                                                <m:t>𝑠𝑘</m:t>
                                              </m:r>
                                            </m:sub>
                                          </m:sSub>
                                        </m:e>
                                      </m:d>
                                    </m:e>
                                  </m:func>
                                </m:e>
                              </m:nary>
                              <m:r>
                                <a:rPr lang="zh-CN" altLang="en-US" i="0">
                                  <a:latin typeface="Cambria Math" panose="02040503050406030204" pitchFamily="18" charset="0"/>
                                </a:rPr>
                                <m:t>+</m:t>
                              </m:r>
                            </m:e>
                            <m:e>
                              <m:r>
                                <a:rPr lang="zh-CN" altLang="en-US" i="0">
                                  <a:latin typeface="Cambria Math" panose="02040503050406030204" pitchFamily="18" charset="0"/>
                                </a:rPr>
                                <m:t>&amp;</m:t>
                              </m:r>
                              <m:nary>
                                <m:naryPr>
                                  <m:chr m:val="∑"/>
                                  <m:limLoc m:val="undOvr"/>
                                  <m:supHide m:val="on"/>
                                  <m:ctrlPr>
                                    <a:rPr lang="zh-CN" altLang="en-US" i="1">
                                      <a:latin typeface="Cambria Math" panose="02040503050406030204" pitchFamily="18" charset="0"/>
                                    </a:rPr>
                                  </m:ctrlPr>
                                </m:naryPr>
                                <m:sub>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𝑙</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𝑑</m:t>
                                          </m:r>
                                        </m:sub>
                                      </m:sSub>
                                    </m:e>
                                    <m:e>
                                      <m:r>
                                        <a:rPr lang="zh-CN" altLang="en-US" i="0">
                                          <a:latin typeface="Cambria Math" panose="02040503050406030204" pitchFamily="18" charset="0"/>
                                        </a:rPr>
                                        <m:t>&amp;</m:t>
                                      </m:r>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𝑙</m:t>
                                      </m:r>
                                    </m:e>
                                  </m:eqArr>
                                </m:sub>
                                <m:sup/>
                                <m:e>
                                  <m:r>
                                    <a:rPr lang="zh-CN" altLang="en-US" i="0">
                                      <a:latin typeface="Cambria Math" panose="02040503050406030204" pitchFamily="18" charset="0"/>
                                    </a:rPr>
                                    <m:t>2</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𝑙</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e>
                                  </m:d>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2</m:t>
                                              </m:r>
                                              <m:r>
                                                <m:rPr>
                                                  <m:sty m:val="p"/>
                                                </m:rPr>
                                                <a:rPr lang="zh-CN" altLang="en-US" i="0">
                                                  <a:latin typeface="Cambria Math" panose="02040503050406030204" pitchFamily="18" charset="0"/>
                                                </a:rPr>
                                                <m:t>π</m:t>
                                              </m:r>
                                              <m:sSub>
                                                <m:sSubPr>
                                                  <m:ctrlPr>
                                                    <a:rPr lang="zh-CN" altLang="en-US" i="1">
                                                      <a:latin typeface="Cambria Math" panose="02040503050406030204" pitchFamily="18" charset="0"/>
                                                    </a:rPr>
                                                  </m:ctrlPr>
                                                </m:sSubPr>
                                                <m:e>
                                                  <m:d>
                                                    <m:dPr>
                                                      <m:endChr m:val=""/>
                                                      <m:ctrlPr>
                                                        <a:rPr lang="zh-CN" altLang="en-US" i="1">
                                                          <a:latin typeface="Cambria Math" panose="02040503050406030204" pitchFamily="18" charset="0"/>
                                                        </a:rPr>
                                                      </m:ctrlPr>
                                                    </m:dPr>
                                                    <m:e>
                                                      <m:r>
                                                        <a:rPr lang="zh-CN" altLang="en-US" i="1">
                                                          <a:latin typeface="Cambria Math" panose="02040503050406030204" pitchFamily="18" charset="0"/>
                                                        </a:rPr>
                                                        <m:t>𝑣</m:t>
                                                      </m:r>
                                                    </m:e>
                                                  </m:d>
                                                </m:e>
                                                <m:sub>
                                                  <m:r>
                                                    <a:rPr lang="zh-CN" altLang="en-US" i="1">
                                                      <a:latin typeface="Cambria Math" panose="02040503050406030204" pitchFamily="18" charset="0"/>
                                                    </a:rPr>
                                                    <m:t>𝑘</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𝑙</m:t>
                                                  </m:r>
                                                </m:sub>
                                              </m:sSub>
                                              <m:r>
                                                <a:rPr lang="zh-CN" altLang="en-US" i="0">
                                                  <a:latin typeface="Cambria Math" panose="02040503050406030204" pitchFamily="18" charset="0"/>
                                                </a:rPr>
                                                <m:t>)</m:t>
                                              </m:r>
                                              <m:r>
                                                <a:rPr lang="zh-CN" altLang="en-US" i="1">
                                                  <a:latin typeface="Cambria Math" panose="02040503050406030204" pitchFamily="18" charset="0"/>
                                                </a:rPr>
                                                <m:t>𝑡</m:t>
                                              </m:r>
                                            </m:num>
                                            <m:den>
                                              <m:r>
                                                <a:rPr lang="zh-CN" altLang="en-US" i="1">
                                                  <a:latin typeface="Cambria Math" panose="02040503050406030204" pitchFamily="18" charset="0"/>
                                                </a:rPr>
                                                <m:t>𝜆</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0">
                                                      <a:latin typeface="Cambria Math" panose="02040503050406030204" pitchFamily="18" charset="0"/>
                                                    </a:rPr>
                                                    <m:t>2</m:t>
                                                  </m:r>
                                                  <m:r>
                                                    <m:rPr>
                                                      <m:sty m:val="p"/>
                                                    </m:rPr>
                                                    <a:rPr lang="zh-CN" altLang="en-US" i="0">
                                                      <a:latin typeface="Cambria Math" panose="02040503050406030204" pitchFamily="18" charset="0"/>
                                                    </a:rPr>
                                                    <m:t>π</m:t>
                                                  </m:r>
                                                  <m:sSub>
                                                    <m:sSubPr>
                                                      <m:ctrlPr>
                                                        <a:rPr lang="zh-CN" altLang="en-US" i="1">
                                                          <a:latin typeface="Cambria Math" panose="02040503050406030204" pitchFamily="18" charset="0"/>
                                                        </a:rPr>
                                                      </m:ctrlPr>
                                                    </m:sSubPr>
                                                    <m:e>
                                                      <m:d>
                                                        <m:dPr>
                                                          <m:endChr m:val=""/>
                                                          <m:ctrlPr>
                                                            <a:rPr lang="zh-CN" altLang="en-US" i="1">
                                                              <a:latin typeface="Cambria Math" panose="02040503050406030204" pitchFamily="18" charset="0"/>
                                                            </a:rPr>
                                                          </m:ctrlPr>
                                                        </m:dPr>
                                                        <m:e>
                                                          <m:r>
                                                            <a:rPr lang="zh-CN" altLang="en-US" i="1">
                                                              <a:latin typeface="Cambria Math" panose="02040503050406030204" pitchFamily="18" charset="0"/>
                                                            </a:rPr>
                                                            <m:t>𝑑</m:t>
                                                          </m:r>
                                                        </m:e>
                                                      </m:d>
                                                    </m:e>
                                                    <m:sub>
                                                      <m:r>
                                                        <a:rPr lang="zh-CN" altLang="en-US" i="1">
                                                          <a:latin typeface="Cambria Math" panose="02040503050406030204" pitchFamily="18" charset="0"/>
                                                        </a:rPr>
                                                        <m:t>𝑘</m:t>
                                                      </m:r>
                                                    </m:sub>
                                                  </m:sSub>
                                                  <m:d>
                                                    <m:dPr>
                                                      <m:ctrlPr>
                                                        <a:rPr lang="zh-CN" altLang="en-US" i="1">
                                                          <a:latin typeface="Cambria Math" panose="02040503050406030204" pitchFamily="18" charset="0"/>
                                                        </a:rPr>
                                                      </m:ctrlPr>
                                                    </m:dPr>
                                                    <m:e>
                                                      <m:r>
                                                        <a:rPr lang="zh-CN" altLang="en-US" i="0">
                                                          <a:latin typeface="Cambria Math" panose="02040503050406030204" pitchFamily="18" charset="0"/>
                                                        </a:rPr>
                                                        <m:t>0</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𝑙</m:t>
                                                      </m:r>
                                                    </m:sub>
                                                  </m:sSub>
                                                  <m:d>
                                                    <m:dPr>
                                                      <m:ctrlPr>
                                                        <a:rPr lang="zh-CN" altLang="en-US" i="1">
                                                          <a:latin typeface="Cambria Math" panose="02040503050406030204" pitchFamily="18" charset="0"/>
                                                        </a:rPr>
                                                      </m:ctrlPr>
                                                    </m:dPr>
                                                    <m:e>
                                                      <m:r>
                                                        <a:rPr lang="zh-CN" altLang="en-US" i="0">
                                                          <a:latin typeface="Cambria Math" panose="02040503050406030204" pitchFamily="18" charset="0"/>
                                                        </a:rPr>
                                                        <m:t>0</m:t>
                                                      </m:r>
                                                    </m:e>
                                                  </m:d>
                                                </m:e>
                                              </m:d>
                                            </m:num>
                                            <m:den>
                                              <m:r>
                                                <a:rPr lang="zh-CN" altLang="en-US" i="1">
                                                  <a:latin typeface="Cambria Math" panose="02040503050406030204" pitchFamily="18" charset="0"/>
                                                </a:rPr>
                                                <m:t>𝜆</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m:t>
                                              </m:r>
                                            </m:e>
                                            <m:sub>
                                              <m:r>
                                                <a:rPr lang="zh-CN" altLang="en-US" i="1">
                                                  <a:latin typeface="Cambria Math" panose="02040503050406030204" pitchFamily="18" charset="0"/>
                                                </a:rPr>
                                                <m:t>𝑠𝑘</m:t>
                                              </m:r>
                                            </m:sub>
                                          </m:sSub>
                                        </m:e>
                                      </m:d>
                                      <m:r>
                                        <a:rPr lang="zh-CN" altLang="en-US" i="0">
                                          <a:latin typeface="Cambria Math" panose="02040503050406030204" pitchFamily="18" charset="0"/>
                                        </a:rPr>
                                        <m:t>+</m:t>
                                      </m:r>
                                    </m:e>
                                  </m:func>
                                </m:e>
                              </m:nary>
                            </m:e>
                            <m:e>
                              <m:r>
                                <a:rPr lang="zh-CN" altLang="en-US" i="0">
                                  <a:latin typeface="Cambria Math" panose="02040503050406030204" pitchFamily="18" charset="0"/>
                                </a:rPr>
                                <m:t>&amp;</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𝑑</m:t>
                                      </m:r>
                                    </m:sub>
                                  </m:sSub>
                                </m:sub>
                                <m:sup/>
                                <m:e>
                                  <m:sSup>
                                    <m:sSupPr>
                                      <m:ctrlPr>
                                        <a:rPr lang="zh-CN" altLang="en-US" i="1">
                                          <a:latin typeface="Cambria Math" panose="02040503050406030204" pitchFamily="18" charset="0"/>
                                        </a:rPr>
                                      </m:ctrlPr>
                                    </m:sSupPr>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𝑘</m:t>
                                          </m:r>
                                        </m:sub>
                                      </m:sSub>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e>
                                    <m:sup>
                                      <m:r>
                                        <a:rPr lang="zh-CN" altLang="en-US" i="0">
                                          <a:latin typeface="Cambria Math" panose="02040503050406030204" pitchFamily="18" charset="0"/>
                                        </a:rPr>
                                        <m:t>2</m:t>
                                      </m:r>
                                    </m:sup>
                                  </m:sSup>
                                </m:e>
                              </m:nary>
                            </m:e>
                          </m:eqArr>
                        </m:e>
                      </m:ra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243015" y="4416883"/>
                <a:ext cx="9724572" cy="2441117"/>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2764672" y="3816117"/>
            <a:ext cx="5965113" cy="594310"/>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5B2B93-E016-42BC-B6BD-271CC87692E5}"/>
                  </a:ext>
                </a:extLst>
              </p:cNvPr>
              <p:cNvSpPr/>
              <p:nvPr/>
            </p:nvSpPr>
            <p:spPr>
              <a:xfrm>
                <a:off x="2796141" y="3271999"/>
                <a:ext cx="7776864" cy="39126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𝐻</m:t>
                      </m:r>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1">
                              <a:latin typeface="Cambria Math" panose="02040503050406030204" pitchFamily="18" charset="0"/>
                            </a:rPr>
                            <m:t>,</m:t>
                          </m:r>
                          <m:r>
                            <a:rPr lang="zh-CN" altLang="en-US" i="1">
                              <a:latin typeface="Cambria Math" panose="02040503050406030204" pitchFamily="18" charset="0"/>
                            </a:rPr>
                            <m:t>𝑡</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𝑠</m:t>
                          </m:r>
                          <m:r>
                            <m:rPr>
                              <m:sty m:val="p"/>
                            </m:rPr>
                            <a:rPr lang="en-US" altLang="zh-CN" i="1">
                              <a:latin typeface="Cambria Math" panose="02040503050406030204" pitchFamily="18" charset="0"/>
                            </a:rPr>
                            <m:t>tatic</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𝑑</m:t>
                          </m:r>
                          <m:r>
                            <a:rPr lang="en-US" altLang="zh-CN" i="1">
                              <a:latin typeface="Cambria Math" panose="02040503050406030204" pitchFamily="18" charset="0"/>
                            </a:rPr>
                            <m:t>𝑦𝑛𝑎𝑚𝑖𝑐</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1">
                              <a:latin typeface="Cambria Math" panose="02040503050406030204" pitchFamily="18" charset="0"/>
                            </a:rPr>
                            <m:t>,</m:t>
                          </m:r>
                          <m:r>
                            <a:rPr lang="zh-CN" altLang="en-US" i="1">
                              <a:latin typeface="Cambria Math" panose="02040503050406030204" pitchFamily="18" charset="0"/>
                            </a:rPr>
                            <m:t>𝑡</m:t>
                          </m:r>
                        </m:e>
                      </m:d>
                    </m:oMath>
                  </m:oMathPara>
                </a14:m>
                <a:endParaRPr lang="en-US" altLang="zh-CN" i="1" dirty="0">
                  <a:latin typeface="Cambria Math" panose="02040503050406030204" pitchFamily="18" charset="0"/>
                </a:endParaRPr>
              </a:p>
            </p:txBody>
          </p:sp>
        </mc:Choice>
        <mc:Fallback xmlns="">
          <p:sp>
            <p:nvSpPr>
              <p:cNvPr id="7" name="矩形 6">
                <a:extLst>
                  <a:ext uri="{FF2B5EF4-FFF2-40B4-BE49-F238E27FC236}">
                    <a16:creationId xmlns:a16="http://schemas.microsoft.com/office/drawing/2014/main" id="{255B2B93-E016-42BC-B6BD-271CC87692E5}"/>
                  </a:ext>
                </a:extLst>
              </p:cNvPr>
              <p:cNvSpPr>
                <a:spLocks noRot="1" noChangeAspect="1" noMove="1" noResize="1" noEditPoints="1" noAdjustHandles="1" noChangeArrowheads="1" noChangeShapeType="1" noTextEdit="1"/>
              </p:cNvSpPr>
              <p:nvPr/>
            </p:nvSpPr>
            <p:spPr>
              <a:xfrm>
                <a:off x="2796141" y="3271999"/>
                <a:ext cx="7776864" cy="391261"/>
              </a:xfrm>
              <a:prstGeom prst="rect">
                <a:avLst/>
              </a:prstGeom>
              <a:blipFill>
                <a:blip r:embed="rId5"/>
                <a:stretch>
                  <a:fillRect b="-7813"/>
                </a:stretch>
              </a:blipFill>
            </p:spPr>
            <p:txBody>
              <a:bodyPr/>
              <a:lstStyle/>
              <a:p>
                <a:r>
                  <a:rPr lang="zh-CN" altLang="en-US">
                    <a:noFill/>
                  </a:rPr>
                  <a:t> </a:t>
                </a:r>
              </a:p>
            </p:txBody>
          </p:sp>
        </mc:Fallback>
      </mc:AlternateContent>
      <p:pic>
        <p:nvPicPr>
          <p:cNvPr id="9" name="图片 8"/>
          <p:cNvPicPr/>
          <p:nvPr/>
        </p:nvPicPr>
        <p:blipFill rotWithShape="1">
          <a:blip r:embed="rId6"/>
          <a:srcRect l="-2" r="47504" b="11312"/>
          <a:stretch/>
        </p:blipFill>
        <p:spPr bwMode="auto">
          <a:xfrm>
            <a:off x="9722339" y="1431146"/>
            <a:ext cx="2307360" cy="2384971"/>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 name="矩形 1"/>
              <p:cNvSpPr/>
              <p:nvPr/>
            </p:nvSpPr>
            <p:spPr>
              <a:xfrm>
                <a:off x="1923060" y="1475059"/>
                <a:ext cx="7959158" cy="1323439"/>
              </a:xfrm>
              <a:prstGeom prst="rect">
                <a:avLst/>
              </a:prstGeom>
            </p:spPr>
            <p:txBody>
              <a:bodyPr wrap="square">
                <a:spAutoFit/>
              </a:bodyPr>
              <a:lstStyle/>
              <a:p>
                <a:r>
                  <a:rPr lang="zh-CN" altLang="zh-CN" sz="2000" dirty="0">
                    <a:latin typeface="黑体" panose="02010609060101010101" pitchFamily="49" charset="-122"/>
                    <a:ea typeface="黑体" panose="02010609060101010101" pitchFamily="49" charset="-122"/>
                  </a:rPr>
                  <a:t>令</a:t>
                </a:r>
                <a14:m>
                  <m:oMath xmlns:m="http://schemas.openxmlformats.org/officeDocument/2006/math">
                    <m:r>
                      <a:rPr lang="en-US" altLang="zh-CN" sz="2000">
                        <a:latin typeface="Cambria Math" panose="02040503050406030204" pitchFamily="18" charset="0"/>
                        <a:ea typeface="黑体" panose="02010609060101010101" pitchFamily="49" charset="-122"/>
                      </a:rPr>
                      <m:t>𝑋</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和</a:t>
                </a:r>
                <a14:m>
                  <m:oMath xmlns:m="http://schemas.openxmlformats.org/officeDocument/2006/math">
                    <m:r>
                      <a:rPr lang="en-US" altLang="zh-CN" sz="2000">
                        <a:latin typeface="Cambria Math" panose="02040503050406030204" pitchFamily="18" charset="0"/>
                        <a:ea typeface="黑体" panose="02010609060101010101" pitchFamily="49" charset="-122"/>
                      </a:rPr>
                      <m:t>𝑌</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分别是载波频率为</a:t>
                </a:r>
                <a14:m>
                  <m:oMath xmlns:m="http://schemas.openxmlformats.org/officeDocument/2006/math">
                    <m:r>
                      <a:rPr lang="en-US" altLang="zh-CN" sz="2000">
                        <a:latin typeface="Cambria Math" panose="02040503050406030204" pitchFamily="18" charset="0"/>
                        <a:ea typeface="黑体" panose="02010609060101010101" pitchFamily="49" charset="-122"/>
                      </a:rPr>
                      <m:t>𝑓</m:t>
                    </m:r>
                  </m:oMath>
                </a14:m>
                <a:r>
                  <a:rPr lang="zh-CN" altLang="zh-CN" sz="2000" dirty="0">
                    <a:latin typeface="黑体" panose="02010609060101010101" pitchFamily="49" charset="-122"/>
                    <a:ea typeface="黑体" panose="02010609060101010101" pitchFamily="49" charset="-122"/>
                  </a:rPr>
                  <a:t>的发射和接收信号的频域表示</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14:m>
                  <m:oMath xmlns:m="http://schemas.openxmlformats.org/officeDocument/2006/math">
                    <m:r>
                      <a:rPr lang="en-US" altLang="zh-CN" sz="2000">
                        <a:latin typeface="Cambria Math" panose="02040503050406030204" pitchFamily="18" charset="0"/>
                        <a:ea typeface="黑体" panose="02010609060101010101" pitchFamily="49" charset="-122"/>
                      </a:rPr>
                      <m:t>𝑌</m:t>
                    </m:r>
                    <m:d>
                      <m:dPr>
                        <m:ctrlPr>
                          <a:rPr lang="zh-CN" altLang="zh-CN" sz="2000" i="1">
                            <a:latin typeface="Cambria Math" panose="02040503050406030204" pitchFamily="18" charset="0"/>
                            <a:ea typeface="黑体" panose="02010609060101010101" pitchFamily="49" charset="-122"/>
                          </a:rPr>
                        </m:ctrlPr>
                      </m:dPr>
                      <m:e>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e>
                    </m:d>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𝐻</m:t>
                    </m:r>
                    <m:d>
                      <m:dPr>
                        <m:ctrlPr>
                          <a:rPr lang="zh-CN" altLang="zh-CN" sz="2000" i="1">
                            <a:latin typeface="Cambria Math" panose="02040503050406030204" pitchFamily="18" charset="0"/>
                            <a:ea typeface="黑体" panose="02010609060101010101" pitchFamily="49" charset="-122"/>
                          </a:rPr>
                        </m:ctrlPr>
                      </m:dPr>
                      <m:e>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e>
                    </m:d>
                    <m:r>
                      <a:rPr lang="zh-CN"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𝑋</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r>
                      <a:rPr lang="en-US" altLang="zh-CN" sz="2000">
                        <a:latin typeface="Cambria Math" panose="02040503050406030204" pitchFamily="18" charset="0"/>
                        <a:ea typeface="黑体" panose="02010609060101010101" pitchFamily="49" charset="-122"/>
                      </a:rPr>
                      <m:t>)</m:t>
                    </m:r>
                    <m:r>
                      <a:rPr lang="zh-CN" altLang="en-US" sz="2000">
                        <a:latin typeface="Cambria Math" panose="02040503050406030204" pitchFamily="18" charset="0"/>
                        <a:ea typeface="黑体" panose="02010609060101010101" pitchFamily="49" charset="-122"/>
                      </a:rPr>
                      <m:t>，</m:t>
                    </m:r>
                  </m:oMath>
                </a14:m>
                <a:r>
                  <a:rPr lang="zh-CN" altLang="zh-CN" sz="2000" dirty="0">
                    <a:latin typeface="黑体" panose="02010609060101010101" pitchFamily="49" charset="-122"/>
                    <a:ea typeface="黑体" panose="02010609060101010101" pitchFamily="49" charset="-122"/>
                  </a:rPr>
                  <a:t>其中</a:t>
                </a:r>
                <a14:m>
                  <m:oMath xmlns:m="http://schemas.openxmlformats.org/officeDocument/2006/math">
                    <m:r>
                      <a:rPr lang="en-US" altLang="zh-CN" sz="2000">
                        <a:latin typeface="Cambria Math" panose="02040503050406030204" pitchFamily="18" charset="0"/>
                        <a:ea typeface="黑体" panose="02010609060101010101" pitchFamily="49" charset="-122"/>
                      </a:rPr>
                      <m:t>𝐻</m:t>
                    </m:r>
                    <m:d>
                      <m:dPr>
                        <m:ctrlPr>
                          <a:rPr lang="zh-CN" altLang="zh-CN" sz="2000" i="1">
                            <a:latin typeface="Cambria Math" panose="02040503050406030204" pitchFamily="18" charset="0"/>
                            <a:ea typeface="黑体" panose="02010609060101010101" pitchFamily="49" charset="-122"/>
                          </a:rPr>
                        </m:ctrlPr>
                      </m:dPr>
                      <m:e>
                        <m:r>
                          <a:rPr lang="en-US" altLang="zh-CN" sz="2000">
                            <a:latin typeface="Cambria Math" panose="02040503050406030204" pitchFamily="18" charset="0"/>
                            <a:ea typeface="黑体" panose="02010609060101010101" pitchFamily="49" charset="-122"/>
                          </a:rPr>
                          <m:t>𝑓</m:t>
                        </m:r>
                        <m:r>
                          <a:rPr lang="en-US" altLang="zh-CN" sz="2000">
                            <a:latin typeface="Cambria Math" panose="02040503050406030204" pitchFamily="18" charset="0"/>
                            <a:ea typeface="黑体" panose="02010609060101010101" pitchFamily="49" charset="-122"/>
                          </a:rPr>
                          <m:t>,</m:t>
                        </m:r>
                        <m:r>
                          <a:rPr lang="en-US" altLang="zh-CN" sz="2000">
                            <a:latin typeface="Cambria Math" panose="02040503050406030204" pitchFamily="18" charset="0"/>
                            <a:ea typeface="黑体" panose="02010609060101010101" pitchFamily="49" charset="-122"/>
                          </a:rPr>
                          <m:t>𝑡</m:t>
                        </m:r>
                      </m:e>
                    </m:d>
                  </m:oMath>
                </a14:m>
                <a:r>
                  <a:rPr lang="zh-CN" altLang="zh-CN" sz="2000" dirty="0">
                    <a:latin typeface="黑体" panose="02010609060101010101" pitchFamily="49" charset="-122"/>
                    <a:ea typeface="黑体" panose="02010609060101010101" pitchFamily="49" charset="-122"/>
                  </a:rPr>
                  <a:t>是载波频率</a:t>
                </a:r>
                <a14:m>
                  <m:oMath xmlns:m="http://schemas.openxmlformats.org/officeDocument/2006/math">
                    <m:r>
                      <a:rPr lang="en-US" altLang="zh-CN" sz="2000">
                        <a:latin typeface="Cambria Math" panose="02040503050406030204" pitchFamily="18" charset="0"/>
                        <a:ea typeface="黑体" panose="02010609060101010101" pitchFamily="49" charset="-122"/>
                      </a:rPr>
                      <m:t>𝑓</m:t>
                    </m:r>
                  </m:oMath>
                </a14:m>
                <a:r>
                  <a:rPr lang="zh-CN" altLang="zh-CN" sz="2000" dirty="0">
                    <a:latin typeface="黑体" panose="02010609060101010101" pitchFamily="49" charset="-122"/>
                    <a:ea typeface="黑体" panose="02010609060101010101" pitchFamily="49" charset="-122"/>
                  </a:rPr>
                  <a:t>的复数值信道频率响应</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CFR</a:t>
                </a:r>
                <a:r>
                  <a:rPr lang="zh-CN" altLang="en-US" sz="2000" dirty="0">
                    <a:latin typeface="黑体" panose="02010609060101010101" pitchFamily="49" charset="-122"/>
                    <a:ea typeface="黑体" panose="02010609060101010101" pitchFamily="49" charset="-122"/>
                  </a:rPr>
                  <a:t>）</a:t>
                </a:r>
              </a:p>
            </p:txBody>
          </p:sp>
        </mc:Choice>
        <mc:Fallback xmlns="">
          <p:sp>
            <p:nvSpPr>
              <p:cNvPr id="2" name="矩形 1"/>
              <p:cNvSpPr>
                <a:spLocks noRot="1" noChangeAspect="1" noMove="1" noResize="1" noEditPoints="1" noAdjustHandles="1" noChangeArrowheads="1" noChangeShapeType="1" noTextEdit="1"/>
              </p:cNvSpPr>
              <p:nvPr/>
            </p:nvSpPr>
            <p:spPr>
              <a:xfrm>
                <a:off x="1923060" y="1475059"/>
                <a:ext cx="7959158" cy="1323439"/>
              </a:xfrm>
              <a:prstGeom prst="rect">
                <a:avLst/>
              </a:prstGeom>
              <a:blipFill>
                <a:blip r:embed="rId7"/>
                <a:stretch>
                  <a:fillRect l="-766" t="-3687" b="-7373"/>
                </a:stretch>
              </a:blipFill>
            </p:spPr>
            <p:txBody>
              <a:bodyPr/>
              <a:lstStyle/>
              <a:p>
                <a:r>
                  <a:rPr lang="zh-CN" altLang="en-US">
                    <a:noFill/>
                  </a:rPr>
                  <a:t> </a:t>
                </a:r>
              </a:p>
            </p:txBody>
          </p:sp>
        </mc:Fallback>
      </mc:AlternateContent>
      <p:sp>
        <p:nvSpPr>
          <p:cNvPr id="10" name="矩形 9"/>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反射模型</a:t>
            </a:r>
            <a:endParaRPr lang="zh-CN" altLang="en-US" sz="2800" dirty="0">
              <a:latin typeface="黑体" panose="02010609060101010101" pitchFamily="49" charset="-122"/>
              <a:ea typeface="黑体" panose="02010609060101010101" pitchFamily="49" charset="-122"/>
            </a:endParaRPr>
          </a:p>
        </p:txBody>
      </p:sp>
      <p:grpSp>
        <p:nvGrpSpPr>
          <p:cNvPr id="8" name="组合 7"/>
          <p:cNvGrpSpPr/>
          <p:nvPr/>
        </p:nvGrpSpPr>
        <p:grpSpPr>
          <a:xfrm>
            <a:off x="84729" y="3858909"/>
            <a:ext cx="1533614" cy="389068"/>
            <a:chOff x="84729" y="3858909"/>
            <a:chExt cx="1533614" cy="389068"/>
          </a:xfrm>
        </p:grpSpPr>
        <p:pic>
          <p:nvPicPr>
            <p:cNvPr id="11" name="图片 10"/>
            <p:cNvPicPr>
              <a:picLocks noChangeAspect="1"/>
            </p:cNvPicPr>
            <p:nvPr/>
          </p:nvPicPr>
          <p:blipFill>
            <a:blip r:embed="rId8"/>
            <a:stretch>
              <a:fillRect/>
            </a:stretch>
          </p:blipFill>
          <p:spPr>
            <a:xfrm>
              <a:off x="84729" y="3858909"/>
              <a:ext cx="1533614" cy="389068"/>
            </a:xfrm>
            <a:prstGeom prst="rect">
              <a:avLst/>
            </a:prstGeom>
          </p:spPr>
        </p:pic>
        <p:sp>
          <p:nvSpPr>
            <p:cNvPr id="12" name="文本框 11"/>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4088789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780724" y="2141835"/>
            <a:ext cx="5892639" cy="3376314"/>
            <a:chOff x="3577473" y="2189661"/>
            <a:chExt cx="5892639" cy="3376314"/>
          </a:xfrm>
        </p:grpSpPr>
        <mc:AlternateContent xmlns:mc="http://schemas.openxmlformats.org/markup-compatibility/2006" xmlns:a14="http://schemas.microsoft.com/office/drawing/2010/main">
          <mc:Choice Requires="a14">
            <p:sp>
              <p:nvSpPr>
                <p:cNvPr id="4" name="矩形 3"/>
                <p:cNvSpPr/>
                <p:nvPr/>
              </p:nvSpPr>
              <p:spPr>
                <a:xfrm>
                  <a:off x="3577473" y="2189661"/>
                  <a:ext cx="29239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𝑦</m:t>
                            </m:r>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577473" y="2189661"/>
                  <a:ext cx="2923942" cy="369332"/>
                </a:xfrm>
                <a:prstGeom prst="rect">
                  <a:avLst/>
                </a:prstGeom>
                <a:blipFill>
                  <a:blip r:embed="rId3"/>
                  <a:stretch>
                    <a:fillRect t="-119672" r="-16875" b="-1836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577473" y="2791395"/>
                  <a:ext cx="4731295" cy="912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𝑠</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 </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𝑠</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𝑝</m:t>
                                </m:r>
                              </m:sub>
                            </m:sSub>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𝑝</m:t>
                                    </m:r>
                                  </m:sub>
                                </m:sSub>
                              </m:num>
                              <m:den>
                                <m:r>
                                  <a:rPr lang="zh-CN" altLang="en-US" i="1">
                                    <a:latin typeface="Cambria Math" panose="02040503050406030204" pitchFamily="18" charset="0"/>
                                  </a:rPr>
                                  <m:t>𝑐</m:t>
                                </m:r>
                              </m:den>
                            </m:f>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2</m:t>
                                    </m:r>
                                    <m:r>
                                      <m:rPr>
                                        <m:sty m:val="p"/>
                                      </m:rPr>
                                      <a:rPr lang="zh-CN" altLang="en-US" i="0">
                                        <a:latin typeface="Cambria Math" panose="02040503050406030204" pitchFamily="18" charset="0"/>
                                      </a:rPr>
                                      <m:t>π</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𝑝</m:t>
                                            </m:r>
                                          </m:sub>
                                        </m:sSub>
                                      </m:num>
                                      <m:den>
                                        <m:r>
                                          <a:rPr lang="zh-CN" altLang="en-US" i="1">
                                            <a:latin typeface="Cambria Math" panose="02040503050406030204" pitchFamily="18" charset="0"/>
                                          </a:rPr>
                                          <m:t>𝑐</m:t>
                                        </m:r>
                                      </m:den>
                                    </m:f>
                                    <m:r>
                                      <a:rPr lang="en-US" altLang="zh-CN" b="0" i="1" smtClean="0">
                                        <a:latin typeface="Cambria Math" panose="02040503050406030204" pitchFamily="18" charset="0"/>
                                      </a:rPr>
                                      <m:t>)</m:t>
                                    </m:r>
                                  </m:e>
                                </m:d>
                              </m:sup>
                            </m:sSup>
                          </m:e>
                        </m:nary>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3577473" y="2791395"/>
                  <a:ext cx="4731295" cy="91268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77473" y="4067111"/>
                  <a:ext cx="30374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𝑑</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𝑟</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𝑏</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577473" y="4067111"/>
                  <a:ext cx="3037498"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577473" y="4527549"/>
                  <a:ext cx="5892639" cy="1038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𝑟</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e>
                        </m:d>
                        <m:r>
                          <a:rPr lang="zh-CN" altLang="en-US" i="0">
                            <a:latin typeface="Cambria Math" panose="02040503050406030204" pitchFamily="18" charset="0"/>
                          </a:rPr>
                          <m:t>= </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𝑟</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𝑝</m:t>
                                </m:r>
                              </m:sub>
                            </m:sSub>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𝑝</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𝑡</m:t>
                                        </m:r>
                                      </m:e>
                                    </m:d>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den>
                                </m:f>
                              </m:num>
                              <m:den>
                                <m:r>
                                  <a:rPr lang="zh-CN" altLang="en-US" i="1">
                                    <a:latin typeface="Cambria Math" panose="02040503050406030204" pitchFamily="18" charset="0"/>
                                  </a:rPr>
                                  <m:t>𝑐</m:t>
                                </m:r>
                              </m:den>
                            </m:f>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d>
                                  <m:dPr>
                                    <m:beg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𝑗</m:t>
                                    </m:r>
                                    <m:r>
                                      <a:rPr lang="zh-CN" altLang="en-US" i="0">
                                        <a:latin typeface="Cambria Math" panose="02040503050406030204" pitchFamily="18" charset="0"/>
                                      </a:rPr>
                                      <m:t>2</m:t>
                                    </m:r>
                                    <m:r>
                                      <m:rPr>
                                        <m:sty m:val="p"/>
                                      </m:rPr>
                                      <a:rPr lang="zh-CN" altLang="en-US" i="0">
                                        <a:latin typeface="Cambria Math" panose="02040503050406030204" pitchFamily="18" charset="0"/>
                                      </a:rPr>
                                      <m:t>π</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𝑑</m:t>
                                            </m:r>
                                          </m:e>
                                          <m:sub>
                                            <m:r>
                                              <a:rPr lang="zh-CN" altLang="en-US" i="1">
                                                <a:latin typeface="Cambria Math" panose="02040503050406030204" pitchFamily="18" charset="0"/>
                                              </a:rPr>
                                              <m:t>𝑝</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𝑡</m:t>
                                                </m:r>
                                              </m:e>
                                            </m:d>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den>
                                        </m:f>
                                      </m:num>
                                      <m:den>
                                        <m:r>
                                          <a:rPr lang="zh-CN" altLang="en-US" i="1">
                                            <a:latin typeface="Cambria Math" panose="02040503050406030204" pitchFamily="18" charset="0"/>
                                          </a:rPr>
                                          <m:t>𝑐</m:t>
                                        </m:r>
                                      </m:den>
                                    </m:f>
                                    <m:r>
                                      <a:rPr lang="en-US" altLang="zh-CN" b="0" i="1" smtClean="0">
                                        <a:latin typeface="Cambria Math" panose="02040503050406030204" pitchFamily="18" charset="0"/>
                                      </a:rPr>
                                      <m:t>)</m:t>
                                    </m:r>
                                  </m:e>
                                </m:d>
                              </m:sup>
                            </m:sSup>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577473" y="4527549"/>
                  <a:ext cx="5892639" cy="1038426"/>
                </a:xfrm>
                <a:prstGeom prst="rect">
                  <a:avLst/>
                </a:prstGeom>
                <a:blipFill>
                  <a:blip r:embed="rId6"/>
                  <a:stretch>
                    <a:fillRect/>
                  </a:stretch>
                </a:blipFill>
              </p:spPr>
              <p:txBody>
                <a:bodyPr/>
                <a:lstStyle/>
                <a:p>
                  <a:r>
                    <a:rPr lang="zh-CN" altLang="en-US">
                      <a:noFill/>
                    </a:rPr>
                    <a:t> </a:t>
                  </a:r>
                </a:p>
              </p:txBody>
            </p:sp>
          </mc:Fallback>
        </mc:AlternateContent>
      </p:grpSp>
      <p:pic>
        <p:nvPicPr>
          <p:cNvPr id="14" name="图片 13"/>
          <p:cNvPicPr>
            <a:picLocks noChangeAspect="1"/>
          </p:cNvPicPr>
          <p:nvPr/>
        </p:nvPicPr>
        <p:blipFill>
          <a:blip r:embed="rId7"/>
          <a:stretch>
            <a:fillRect/>
          </a:stretch>
        </p:blipFill>
        <p:spPr>
          <a:xfrm>
            <a:off x="8271415" y="2756761"/>
            <a:ext cx="666750" cy="990600"/>
          </a:xfrm>
          <a:prstGeom prst="rect">
            <a:avLst/>
          </a:prstGeom>
        </p:spPr>
      </p:pic>
      <p:pic>
        <p:nvPicPr>
          <p:cNvPr id="15" name="图片 14"/>
          <p:cNvPicPr>
            <a:picLocks noChangeAspect="1"/>
          </p:cNvPicPr>
          <p:nvPr/>
        </p:nvPicPr>
        <p:blipFill>
          <a:blip r:embed="rId7"/>
          <a:stretch>
            <a:fillRect/>
          </a:stretch>
        </p:blipFill>
        <p:spPr>
          <a:xfrm>
            <a:off x="9424184" y="4479723"/>
            <a:ext cx="666750" cy="99060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2702150" y="1432996"/>
                <a:ext cx="8179460" cy="461665"/>
              </a:xfrm>
              <a:prstGeom prst="rect">
                <a:avLst/>
              </a:prstGeom>
            </p:spPr>
            <p:txBody>
              <a:bodyPr wrap="square">
                <a:spAutoFit/>
              </a:bodyPr>
              <a:lstStyle/>
              <a:p>
                <a:r>
                  <a:rPr lang="zh-CN" altLang="zh-CN" sz="2400" dirty="0">
                    <a:latin typeface="黑体" panose="02010609060101010101" pitchFamily="49" charset="-122"/>
                    <a:ea typeface="黑体" panose="02010609060101010101" pitchFamily="49" charset="-122"/>
                  </a:rPr>
                  <a:t>根据传播路径是否受到人体运动的影响将其分为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𝑠</m:t>
                        </m:r>
                      </m:sub>
                    </m:sSub>
                  </m:oMath>
                </a14:m>
                <a:r>
                  <a:rPr lang="zh-CN" altLang="zh-CN" sz="2400" dirty="0">
                    <a:latin typeface="黑体" panose="02010609060101010101" pitchFamily="49" charset="-122"/>
                    <a:ea typeface="黑体" panose="02010609060101010101" pitchFamily="49" charset="-122"/>
                  </a:rPr>
                  <a:t>和</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𝑑</m:t>
                        </m:r>
                      </m:sub>
                    </m:sSub>
                  </m:oMath>
                </a14:m>
                <a:r>
                  <a:rPr lang="zh-CN" altLang="zh-CN" sz="2400" dirty="0">
                    <a:latin typeface="黑体" panose="02010609060101010101" pitchFamily="49" charset="-122"/>
                    <a:ea typeface="黑体" panose="02010609060101010101" pitchFamily="49" charset="-122"/>
                  </a:rPr>
                  <a:t>两组</a:t>
                </a:r>
                <a:endParaRPr lang="zh-CN" altLang="en-US" sz="2400"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2702150" y="1432996"/>
                <a:ext cx="8179460" cy="461665"/>
              </a:xfrm>
              <a:prstGeom prst="rect">
                <a:avLst/>
              </a:prstGeom>
              <a:blipFill>
                <a:blip r:embed="rId8"/>
                <a:stretch>
                  <a:fillRect l="-1118" t="-14474"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702150" y="5741020"/>
                <a:ext cx="6595972" cy="461665"/>
              </a:xfrm>
              <a:prstGeom prst="rect">
                <a:avLst/>
              </a:prstGeom>
            </p:spPr>
            <p:txBody>
              <a:bodyPr wrap="none">
                <a:spAutoFit/>
              </a:bodyPr>
              <a:lstStyle/>
              <a:p>
                <a:pPr>
                  <a:defRPr/>
                </a:pPr>
                <a14:m>
                  <m:oMath xmlns:m="http://schemas.openxmlformats.org/officeDocument/2006/math">
                    <m:sSub>
                      <m:sSubPr>
                        <m:ctrlPr>
                          <a:rPr lang="zh-CN" altLang="zh-CN" sz="2400">
                            <a:latin typeface="黑体" panose="02010609060101010101" pitchFamily="49" charset="-122"/>
                            <a:ea typeface="黑体" panose="02010609060101010101" pitchFamily="49" charset="-122"/>
                          </a:rPr>
                        </m:ctrlPr>
                      </m:sSubPr>
                      <m:e>
                        <m:r>
                          <a:rPr lang="en-US" altLang="zh-CN" sz="2400">
                            <a:latin typeface="黑体" panose="02010609060101010101" pitchFamily="49" charset="-122"/>
                            <a:ea typeface="黑体" panose="02010609060101010101" pitchFamily="49" charset="-122"/>
                          </a:rPr>
                          <m:t>𝑃</m:t>
                        </m:r>
                      </m:e>
                      <m:sub>
                        <m:r>
                          <a:rPr lang="en-US" altLang="zh-CN" sz="2400">
                            <a:latin typeface="黑体" panose="02010609060101010101" pitchFamily="49" charset="-122"/>
                            <a:ea typeface="黑体" panose="02010609060101010101" pitchFamily="49" charset="-122"/>
                          </a:rPr>
                          <m:t>𝑟</m:t>
                        </m:r>
                      </m:sub>
                    </m:sSub>
                  </m:oMath>
                </a14:m>
                <a:r>
                  <a:rPr lang="zh-CN" altLang="zh-CN" sz="2400" dirty="0">
                    <a:latin typeface="黑体" panose="02010609060101010101" pitchFamily="49" charset="-122"/>
                    <a:ea typeface="黑体" panose="02010609060101010101" pitchFamily="49" charset="-122"/>
                  </a:rPr>
                  <a:t>表示信号传播距离随人体运动而变化的路径集</a:t>
                </a:r>
                <a:endParaRPr lang="zh-CN" altLang="en-US" sz="2400" dirty="0">
                  <a:latin typeface="黑体" panose="02010609060101010101" pitchFamily="49" charset="-122"/>
                  <a:ea typeface="黑体" panose="02010609060101010101" pitchFamily="49" charset="-122"/>
                </a:endParaRPr>
              </a:p>
            </p:txBody>
          </p:sp>
        </mc:Choice>
        <mc:Fallback>
          <p:sp>
            <p:nvSpPr>
              <p:cNvPr id="3" name="矩形 2"/>
              <p:cNvSpPr>
                <a:spLocks noRot="1" noChangeAspect="1" noMove="1" noResize="1" noEditPoints="1" noAdjustHandles="1" noChangeArrowheads="1" noChangeShapeType="1" noTextEdit="1"/>
              </p:cNvSpPr>
              <p:nvPr/>
            </p:nvSpPr>
            <p:spPr>
              <a:xfrm>
                <a:off x="2702150" y="5741020"/>
                <a:ext cx="6595972" cy="461665"/>
              </a:xfrm>
              <a:prstGeom prst="rect">
                <a:avLst/>
              </a:prstGeom>
              <a:blipFill>
                <a:blip r:embed="rId9"/>
                <a:stretch>
                  <a:fillRect l="-185" t="-14474" r="-555"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702150" y="6241317"/>
                <a:ext cx="6945171" cy="461665"/>
              </a:xfrm>
              <a:prstGeom prst="rect">
                <a:avLst/>
              </a:prstGeom>
            </p:spPr>
            <p:txBody>
              <a:bodyPr wrap="none">
                <a:spAutoFit/>
              </a:bodyPr>
              <a:lstStyle/>
              <a:p>
                <a:pPr>
                  <a:defRPr/>
                </a:pPr>
                <a14:m>
                  <m:oMath xmlns:m="http://schemas.openxmlformats.org/officeDocument/2006/math">
                    <m:sSub>
                      <m:sSubPr>
                        <m:ctrlPr>
                          <a:rPr lang="zh-CN" altLang="zh-CN" sz="2400">
                            <a:latin typeface="黑体" panose="02010609060101010101" pitchFamily="49" charset="-122"/>
                            <a:ea typeface="黑体" panose="02010609060101010101" pitchFamily="49" charset="-122"/>
                          </a:rPr>
                        </m:ctrlPr>
                      </m:sSubPr>
                      <m:e>
                        <m:r>
                          <a:rPr lang="en-US" altLang="zh-CN" sz="2400">
                            <a:latin typeface="黑体" panose="02010609060101010101" pitchFamily="49" charset="-122"/>
                            <a:ea typeface="黑体" panose="02010609060101010101" pitchFamily="49" charset="-122"/>
                          </a:rPr>
                          <m:t>𝑃</m:t>
                        </m:r>
                      </m:e>
                      <m:sub>
                        <m:r>
                          <a:rPr lang="en-US" altLang="zh-CN" sz="2400">
                            <a:latin typeface="黑体" panose="02010609060101010101" pitchFamily="49" charset="-122"/>
                            <a:ea typeface="黑体" panose="02010609060101010101" pitchFamily="49" charset="-122"/>
                          </a:rPr>
                          <m:t>𝑏</m:t>
                        </m:r>
                      </m:sub>
                    </m:sSub>
                  </m:oMath>
                </a14:m>
                <a:r>
                  <a:rPr lang="zh-CN" altLang="zh-CN" sz="2400" dirty="0">
                    <a:latin typeface="黑体" panose="02010609060101010101" pitchFamily="49" charset="-122"/>
                    <a:ea typeface="黑体" panose="02010609060101010101" pitchFamily="49" charset="-122"/>
                  </a:rPr>
                  <a:t>表示被人体完全遮挡无法到达接收设备的路径集</a:t>
                </a:r>
                <a:endParaRPr lang="zh-CN" altLang="en-US" sz="2400" dirty="0">
                  <a:latin typeface="黑体" panose="02010609060101010101" pitchFamily="49" charset="-122"/>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2702150" y="6241317"/>
                <a:ext cx="6945171" cy="461665"/>
              </a:xfrm>
              <a:prstGeom prst="rect">
                <a:avLst/>
              </a:prstGeom>
              <a:blipFill>
                <a:blip r:embed="rId10"/>
                <a:stretch>
                  <a:fillRect l="-175" t="-14474" r="-351" b="-25000"/>
                </a:stretch>
              </a:blipFill>
            </p:spPr>
            <p:txBody>
              <a:bodyPr/>
              <a:lstStyle/>
              <a:p>
                <a:r>
                  <a:rPr lang="zh-CN" altLang="en-US">
                    <a:noFill/>
                  </a:rPr>
                  <a:t> </a:t>
                </a:r>
              </a:p>
            </p:txBody>
          </p:sp>
        </mc:Fallback>
      </mc:AlternateContent>
      <p:sp>
        <p:nvSpPr>
          <p:cNvPr id="16" name="矩形 15"/>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遮挡模型</a:t>
            </a:r>
            <a:endParaRPr lang="zh-CN" altLang="en-US" sz="2800" dirty="0">
              <a:latin typeface="黑体" panose="02010609060101010101" pitchFamily="49" charset="-122"/>
              <a:ea typeface="黑体" panose="02010609060101010101" pitchFamily="49" charset="-122"/>
            </a:endParaRPr>
          </a:p>
        </p:txBody>
      </p:sp>
      <p:grpSp>
        <p:nvGrpSpPr>
          <p:cNvPr id="17" name="组合 16"/>
          <p:cNvGrpSpPr/>
          <p:nvPr/>
        </p:nvGrpSpPr>
        <p:grpSpPr>
          <a:xfrm>
            <a:off x="84729" y="3858909"/>
            <a:ext cx="1533614" cy="389068"/>
            <a:chOff x="84729" y="3858909"/>
            <a:chExt cx="1533614" cy="389068"/>
          </a:xfrm>
        </p:grpSpPr>
        <p:pic>
          <p:nvPicPr>
            <p:cNvPr id="18" name="图片 17"/>
            <p:cNvPicPr>
              <a:picLocks noChangeAspect="1"/>
            </p:cNvPicPr>
            <p:nvPr/>
          </p:nvPicPr>
          <p:blipFill>
            <a:blip r:embed="rId11"/>
            <a:stretch>
              <a:fillRect/>
            </a:stretch>
          </p:blipFill>
          <p:spPr>
            <a:xfrm>
              <a:off x="84729" y="3858909"/>
              <a:ext cx="1533614" cy="389068"/>
            </a:xfrm>
            <a:prstGeom prst="rect">
              <a:avLst/>
            </a:prstGeom>
          </p:spPr>
        </p:pic>
        <p:sp>
          <p:nvSpPr>
            <p:cNvPr id="19" name="文本框 18"/>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0776173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3"/>
          <a:stretch>
            <a:fillRect/>
          </a:stretch>
        </p:blipFill>
        <p:spPr>
          <a:xfrm>
            <a:off x="1928428" y="4622400"/>
            <a:ext cx="6371387" cy="1872185"/>
          </a:xfrm>
          <a:prstGeom prst="rect">
            <a:avLst/>
          </a:prstGeom>
        </p:spPr>
      </p:pic>
      <p:pic>
        <p:nvPicPr>
          <p:cNvPr id="42" name="图片 41"/>
          <p:cNvPicPr/>
          <p:nvPr/>
        </p:nvPicPr>
        <p:blipFill>
          <a:blip r:embed="rId4"/>
          <a:stretch>
            <a:fillRect/>
          </a:stretch>
        </p:blipFill>
        <p:spPr>
          <a:xfrm>
            <a:off x="8164906" y="4943140"/>
            <a:ext cx="3701346" cy="931784"/>
          </a:xfrm>
          <a:prstGeom prst="rect">
            <a:avLst/>
          </a:prstGeom>
        </p:spPr>
      </p:pic>
      <p:pic>
        <p:nvPicPr>
          <p:cNvPr id="3" name="图片 2"/>
          <p:cNvPicPr>
            <a:picLocks noChangeAspect="1"/>
          </p:cNvPicPr>
          <p:nvPr/>
        </p:nvPicPr>
        <p:blipFill>
          <a:blip r:embed="rId5"/>
          <a:stretch>
            <a:fillRect/>
          </a:stretch>
        </p:blipFill>
        <p:spPr>
          <a:xfrm>
            <a:off x="3257045" y="1640236"/>
            <a:ext cx="7324986" cy="2632541"/>
          </a:xfrm>
          <a:prstGeom prst="rect">
            <a:avLst/>
          </a:prstGeom>
        </p:spPr>
      </p:pic>
      <p:sp>
        <p:nvSpPr>
          <p:cNvPr id="6" name="矩形 5"/>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遮挡示意</a:t>
            </a:r>
            <a:endParaRPr lang="zh-CN" altLang="en-US" sz="2800" dirty="0">
              <a:latin typeface="黑体" panose="02010609060101010101" pitchFamily="49" charset="-122"/>
              <a:ea typeface="黑体" panose="02010609060101010101" pitchFamily="49" charset="-122"/>
            </a:endParaRPr>
          </a:p>
        </p:txBody>
      </p:sp>
      <p:grpSp>
        <p:nvGrpSpPr>
          <p:cNvPr id="7" name="组合 6"/>
          <p:cNvGrpSpPr/>
          <p:nvPr/>
        </p:nvGrpSpPr>
        <p:grpSpPr>
          <a:xfrm>
            <a:off x="84729" y="3858909"/>
            <a:ext cx="1533614" cy="389068"/>
            <a:chOff x="84729" y="3858909"/>
            <a:chExt cx="1533614" cy="389068"/>
          </a:xfrm>
        </p:grpSpPr>
        <p:pic>
          <p:nvPicPr>
            <p:cNvPr id="8" name="图片 7"/>
            <p:cNvPicPr>
              <a:picLocks noChangeAspect="1"/>
            </p:cNvPicPr>
            <p:nvPr/>
          </p:nvPicPr>
          <p:blipFill>
            <a:blip r:embed="rId6"/>
            <a:stretch>
              <a:fillRect/>
            </a:stretch>
          </p:blipFill>
          <p:spPr>
            <a:xfrm>
              <a:off x="84729" y="3858909"/>
              <a:ext cx="1533614" cy="389068"/>
            </a:xfrm>
            <a:prstGeom prst="rect">
              <a:avLst/>
            </a:prstGeom>
          </p:spPr>
        </p:pic>
        <p:sp>
          <p:nvSpPr>
            <p:cNvPr id="9" name="文本框 8"/>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990656" y="1431392"/>
            <a:ext cx="3766040" cy="4271619"/>
          </a:xfrm>
          <a:prstGeom prst="rect">
            <a:avLst/>
          </a:prstGeom>
        </p:spPr>
      </p:pic>
      <p:pic>
        <p:nvPicPr>
          <p:cNvPr id="25" name="图片 24"/>
          <p:cNvPicPr/>
          <p:nvPr/>
        </p:nvPicPr>
        <p:blipFill>
          <a:blip r:embed="rId4"/>
          <a:stretch>
            <a:fillRect/>
          </a:stretch>
        </p:blipFill>
        <p:spPr>
          <a:xfrm>
            <a:off x="1818549" y="2568398"/>
            <a:ext cx="6034221" cy="2647278"/>
          </a:xfrm>
          <a:prstGeom prst="rect">
            <a:avLst/>
          </a:prstGeom>
        </p:spPr>
      </p:pic>
      <p:sp>
        <p:nvSpPr>
          <p:cNvPr id="5" name="矩形 4"/>
          <p:cNvSpPr/>
          <p:nvPr/>
        </p:nvSpPr>
        <p:spPr>
          <a:xfrm>
            <a:off x="9270389" y="571699"/>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动作切割</a:t>
            </a:r>
          </a:p>
        </p:txBody>
      </p:sp>
      <p:grpSp>
        <p:nvGrpSpPr>
          <p:cNvPr id="6" name="组合 5"/>
          <p:cNvGrpSpPr/>
          <p:nvPr/>
        </p:nvGrpSpPr>
        <p:grpSpPr>
          <a:xfrm>
            <a:off x="84729" y="3858909"/>
            <a:ext cx="1533614" cy="389068"/>
            <a:chOff x="84729" y="3858909"/>
            <a:chExt cx="1533614" cy="389068"/>
          </a:xfrm>
        </p:grpSpPr>
        <p:pic>
          <p:nvPicPr>
            <p:cNvPr id="7" name="图片 6"/>
            <p:cNvPicPr>
              <a:picLocks noChangeAspect="1"/>
            </p:cNvPicPr>
            <p:nvPr/>
          </p:nvPicPr>
          <p:blipFill>
            <a:blip r:embed="rId5"/>
            <a:stretch>
              <a:fillRect/>
            </a:stretch>
          </p:blipFill>
          <p:spPr>
            <a:xfrm>
              <a:off x="84729" y="3858909"/>
              <a:ext cx="1533614" cy="389068"/>
            </a:xfrm>
            <a:prstGeom prst="rect">
              <a:avLst/>
            </a:prstGeom>
          </p:spPr>
        </p:pic>
        <p:sp>
          <p:nvSpPr>
            <p:cNvPr id="8" name="文本框 7"/>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1098092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b="11714"/>
          <a:stretch/>
        </p:blipFill>
        <p:spPr>
          <a:xfrm>
            <a:off x="2257038" y="1893057"/>
            <a:ext cx="9132086" cy="3303057"/>
          </a:xfrm>
          <a:prstGeom prst="rect">
            <a:avLst/>
          </a:prstGeom>
        </p:spPr>
      </p:pic>
      <p:sp>
        <p:nvSpPr>
          <p:cNvPr id="24" name="矩形 23"/>
          <p:cNvSpPr/>
          <p:nvPr/>
        </p:nvSpPr>
        <p:spPr>
          <a:xfrm>
            <a:off x="9270389" y="571699"/>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动作切割</a:t>
            </a:r>
          </a:p>
        </p:txBody>
      </p:sp>
      <p:sp>
        <p:nvSpPr>
          <p:cNvPr id="4" name="矩形 3"/>
          <p:cNvSpPr/>
          <p:nvPr/>
        </p:nvSpPr>
        <p:spPr>
          <a:xfrm>
            <a:off x="2545250" y="1539323"/>
            <a:ext cx="3775393"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如何寻找动作的边界？</a:t>
            </a:r>
            <a:endParaRPr lang="zh-CN" altLang="en-US" sz="2800" dirty="0">
              <a:latin typeface="黑体" panose="02010609060101010101" pitchFamily="49" charset="-122"/>
              <a:ea typeface="黑体" panose="02010609060101010101" pitchFamily="49" charset="-122"/>
            </a:endParaRPr>
          </a:p>
        </p:txBody>
      </p:sp>
      <p:sp>
        <p:nvSpPr>
          <p:cNvPr id="6" name="文本框 5"/>
          <p:cNvSpPr txBox="1"/>
          <p:nvPr/>
        </p:nvSpPr>
        <p:spPr>
          <a:xfrm>
            <a:off x="2625078" y="5196114"/>
            <a:ext cx="9339943"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一组深蹲运动信号序列的频谱图</a:t>
            </a:r>
            <a:r>
              <a:rPr lang="en-US" altLang="zh-CN" dirty="0" smtClean="0">
                <a:latin typeface="黑体" panose="02010609060101010101" pitchFamily="49" charset="-122"/>
                <a:ea typeface="黑体" panose="02010609060101010101" pitchFamily="49" charset="-122"/>
              </a:rPr>
              <a:t>	        0.2Hz</a:t>
            </a:r>
            <a:r>
              <a:rPr lang="zh-CN" altLang="en-US" dirty="0" smtClean="0">
                <a:latin typeface="黑体" panose="02010609060101010101" pitchFamily="49" charset="-122"/>
                <a:ea typeface="黑体" panose="02010609060101010101" pitchFamily="49" charset="-122"/>
              </a:rPr>
              <a:t>系数曲线及其变化率曲线</a:t>
            </a:r>
            <a:endParaRPr lang="zh-CN" altLang="en-US" dirty="0">
              <a:latin typeface="黑体" panose="02010609060101010101" pitchFamily="49" charset="-122"/>
              <a:ea typeface="黑体" panose="02010609060101010101" pitchFamily="49" charset="-122"/>
            </a:endParaRPr>
          </a:p>
        </p:txBody>
      </p:sp>
      <p:grpSp>
        <p:nvGrpSpPr>
          <p:cNvPr id="7" name="组合 6"/>
          <p:cNvGrpSpPr/>
          <p:nvPr/>
        </p:nvGrpSpPr>
        <p:grpSpPr>
          <a:xfrm>
            <a:off x="84729" y="3858909"/>
            <a:ext cx="1533614" cy="389068"/>
            <a:chOff x="84729" y="3858909"/>
            <a:chExt cx="1533614" cy="389068"/>
          </a:xfrm>
        </p:grpSpPr>
        <p:pic>
          <p:nvPicPr>
            <p:cNvPr id="8" name="图片 7"/>
            <p:cNvPicPr>
              <a:picLocks noChangeAspect="1"/>
            </p:cNvPicPr>
            <p:nvPr/>
          </p:nvPicPr>
          <p:blipFill>
            <a:blip r:embed="rId4"/>
            <a:stretch>
              <a:fillRect/>
            </a:stretch>
          </p:blipFill>
          <p:spPr>
            <a:xfrm>
              <a:off x="84729" y="3858909"/>
              <a:ext cx="1533614" cy="389068"/>
            </a:xfrm>
            <a:prstGeom prst="rect">
              <a:avLst/>
            </a:prstGeom>
          </p:spPr>
        </p:pic>
        <p:sp>
          <p:nvSpPr>
            <p:cNvPr id="9" name="文本框 8"/>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72560" y="1836056"/>
            <a:ext cx="7091994" cy="4319015"/>
          </a:xfrm>
          <a:prstGeom prst="rect">
            <a:avLst/>
          </a:prstGeom>
        </p:spPr>
      </p:pic>
      <p:sp>
        <p:nvSpPr>
          <p:cNvPr id="4" name="矩形 3"/>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特征选择</a:t>
            </a:r>
            <a:endParaRPr lang="zh-CN" altLang="en-US" sz="2800" dirty="0">
              <a:latin typeface="黑体" panose="02010609060101010101" pitchFamily="49" charset="-122"/>
              <a:ea typeface="黑体" panose="02010609060101010101" pitchFamily="49" charset="-122"/>
            </a:endParaRPr>
          </a:p>
        </p:txBody>
      </p:sp>
      <p:grpSp>
        <p:nvGrpSpPr>
          <p:cNvPr id="5" name="组合 4"/>
          <p:cNvGrpSpPr/>
          <p:nvPr/>
        </p:nvGrpSpPr>
        <p:grpSpPr>
          <a:xfrm>
            <a:off x="84729" y="3858909"/>
            <a:ext cx="1533614" cy="389068"/>
            <a:chOff x="84729" y="3858909"/>
            <a:chExt cx="1533614" cy="389068"/>
          </a:xfrm>
        </p:grpSpPr>
        <p:pic>
          <p:nvPicPr>
            <p:cNvPr id="6" name="图片 5"/>
            <p:cNvPicPr>
              <a:picLocks noChangeAspect="1"/>
            </p:cNvPicPr>
            <p:nvPr/>
          </p:nvPicPr>
          <p:blipFill>
            <a:blip r:embed="rId4"/>
            <a:stretch>
              <a:fillRect/>
            </a:stretch>
          </p:blipFill>
          <p:spPr>
            <a:xfrm>
              <a:off x="84729" y="3858909"/>
              <a:ext cx="1533614" cy="389068"/>
            </a:xfrm>
            <a:prstGeom prst="rect">
              <a:avLst/>
            </a:prstGeom>
          </p:spPr>
        </p:pic>
        <p:sp>
          <p:nvSpPr>
            <p:cNvPr id="7" name="文本框 6"/>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2727695" y="5206862"/>
            <a:ext cx="7664589" cy="714591"/>
          </a:xfrm>
          <a:prstGeom prst="rect">
            <a:avLst/>
          </a:prstGeom>
          <a:solidFill>
            <a:srgbClr val="FFFFFF"/>
          </a:solidFill>
          <a:ln w="9525">
            <a:solidFill>
              <a:srgbClr val="EAEAEA"/>
            </a:solidFill>
            <a:miter lim="800000"/>
          </a:ln>
        </p:spPr>
        <p:txBody>
          <a:bodyPr wrap="none" lIns="75520" tIns="37760" rIns="75520" bIns="37760" anchor="ctr"/>
          <a:lstStyle/>
          <a:p>
            <a:pPr algn="ctr"/>
            <a:r>
              <a:rPr lang="en-US" altLang="zh-CN" sz="2400" kern="0" dirty="0" err="1" smtClean="0">
                <a:solidFill>
                  <a:sysClr val="windowText" lastClr="000000"/>
                </a:solidFill>
                <a:ea typeface="微软雅黑" pitchFamily="34" charset="-122"/>
              </a:rPr>
              <a:t>Mobifit</a:t>
            </a:r>
            <a:r>
              <a:rPr lang="zh-CN" altLang="en-US" sz="2400" kern="0" dirty="0" smtClean="0">
                <a:solidFill>
                  <a:sysClr val="windowText" lastClr="000000"/>
                </a:solidFill>
                <a:ea typeface="微软雅黑" pitchFamily="34" charset="-122"/>
              </a:rPr>
              <a:t>系统</a:t>
            </a:r>
            <a:r>
              <a:rPr lang="zh-CN" altLang="en-US" sz="2400" kern="0" dirty="0" smtClean="0">
                <a:solidFill>
                  <a:sysClr val="windowText" lastClr="000000"/>
                </a:solidFill>
                <a:ea typeface="微软雅黑" pitchFamily="34" charset="-122"/>
              </a:rPr>
              <a:t>流程图</a:t>
            </a:r>
            <a:endParaRPr lang="zh-CN" altLang="en-US" sz="2400" kern="0" dirty="0">
              <a:solidFill>
                <a:sysClr val="windowText" lastClr="000000"/>
              </a:solidFill>
              <a:ea typeface="微软雅黑" pitchFamily="34" charset="-122"/>
            </a:endParaRPr>
          </a:p>
        </p:txBody>
      </p:sp>
      <p:pic>
        <p:nvPicPr>
          <p:cNvPr id="2" name="图片 1"/>
          <p:cNvPicPr>
            <a:picLocks noChangeAspect="1"/>
          </p:cNvPicPr>
          <p:nvPr/>
        </p:nvPicPr>
        <p:blipFill>
          <a:blip r:embed="rId3"/>
          <a:stretch>
            <a:fillRect/>
          </a:stretch>
        </p:blipFill>
        <p:spPr>
          <a:xfrm>
            <a:off x="2630429" y="1918253"/>
            <a:ext cx="7859123" cy="3147932"/>
          </a:xfrm>
          <a:prstGeom prst="rect">
            <a:avLst/>
          </a:prstGeom>
        </p:spPr>
      </p:pic>
      <p:grpSp>
        <p:nvGrpSpPr>
          <p:cNvPr id="4" name="组合 3"/>
          <p:cNvGrpSpPr/>
          <p:nvPr/>
        </p:nvGrpSpPr>
        <p:grpSpPr>
          <a:xfrm>
            <a:off x="0" y="3811753"/>
            <a:ext cx="1567543" cy="513505"/>
            <a:chOff x="0" y="3811753"/>
            <a:chExt cx="1567543" cy="513505"/>
          </a:xfrm>
        </p:grpSpPr>
        <p:pic>
          <p:nvPicPr>
            <p:cNvPr id="3" name="图片 2"/>
            <p:cNvPicPr>
              <a:picLocks noChangeAspect="1"/>
            </p:cNvPicPr>
            <p:nvPr/>
          </p:nvPicPr>
          <p:blipFill>
            <a:blip r:embed="rId4"/>
            <a:stretch>
              <a:fillRect/>
            </a:stretch>
          </p:blipFill>
          <p:spPr>
            <a:xfrm>
              <a:off x="0" y="3811753"/>
              <a:ext cx="1567543" cy="513505"/>
            </a:xfrm>
            <a:prstGeom prst="rect">
              <a:avLst/>
            </a:prstGeom>
          </p:spPr>
        </p:pic>
        <p:sp>
          <p:nvSpPr>
            <p:cNvPr id="5" name="文本框 4"/>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209126" y="407356"/>
            <a:ext cx="4164491" cy="857630"/>
            <a:chOff x="2209126" y="407356"/>
            <a:chExt cx="4164491" cy="857630"/>
          </a:xfrm>
        </p:grpSpPr>
        <p:pic>
          <p:nvPicPr>
            <p:cNvPr id="6" name="图片 5"/>
            <p:cNvPicPr>
              <a:picLocks noChangeAspect="1"/>
            </p:cNvPicPr>
            <p:nvPr/>
          </p:nvPicPr>
          <p:blipFill>
            <a:blip r:embed="rId5"/>
            <a:stretch>
              <a:fillRect/>
            </a:stretch>
          </p:blipFill>
          <p:spPr>
            <a:xfrm>
              <a:off x="2209126" y="407356"/>
              <a:ext cx="4164491" cy="857630"/>
            </a:xfrm>
            <a:prstGeom prst="rect">
              <a:avLst/>
            </a:prstGeom>
          </p:spPr>
        </p:pic>
        <p:sp>
          <p:nvSpPr>
            <p:cNvPr id="8" name="文本框 7"/>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16359" b="13080"/>
          <a:stretch/>
        </p:blipFill>
        <p:spPr>
          <a:xfrm>
            <a:off x="3825877" y="1359967"/>
            <a:ext cx="7836352" cy="2087176"/>
          </a:xfrm>
          <a:prstGeom prst="rect">
            <a:avLst/>
          </a:prstGeom>
        </p:spPr>
      </p:pic>
      <p:sp>
        <p:nvSpPr>
          <p:cNvPr id="71" name="矩形 70"/>
          <p:cNvSpPr/>
          <p:nvPr/>
        </p:nvSpPr>
        <p:spPr>
          <a:xfrm>
            <a:off x="2209188" y="1932135"/>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部署设置</a:t>
            </a:r>
          </a:p>
        </p:txBody>
      </p:sp>
      <p:pic>
        <p:nvPicPr>
          <p:cNvPr id="3" name="图片 2"/>
          <p:cNvPicPr>
            <a:picLocks noChangeAspect="1"/>
          </p:cNvPicPr>
          <p:nvPr/>
        </p:nvPicPr>
        <p:blipFill>
          <a:blip r:embed="rId4"/>
          <a:stretch>
            <a:fillRect/>
          </a:stretch>
        </p:blipFill>
        <p:spPr>
          <a:xfrm>
            <a:off x="4985885" y="4199405"/>
            <a:ext cx="5516335" cy="2658595"/>
          </a:xfrm>
          <a:prstGeom prst="rect">
            <a:avLst/>
          </a:prstGeom>
        </p:spPr>
      </p:pic>
      <p:sp>
        <p:nvSpPr>
          <p:cNvPr id="72" name="矩形 71"/>
          <p:cNvSpPr/>
          <p:nvPr/>
        </p:nvSpPr>
        <p:spPr>
          <a:xfrm>
            <a:off x="2183805" y="5087568"/>
            <a:ext cx="2698175"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志愿者身体参数</a:t>
            </a:r>
          </a:p>
        </p:txBody>
      </p:sp>
      <p:sp>
        <p:nvSpPr>
          <p:cNvPr id="4" name="矩形 3"/>
          <p:cNvSpPr/>
          <p:nvPr/>
        </p:nvSpPr>
        <p:spPr>
          <a:xfrm>
            <a:off x="4064000" y="3794967"/>
            <a:ext cx="7656286"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注：默认</a:t>
            </a:r>
            <a:r>
              <a:rPr lang="zh-CN" altLang="en-US" dirty="0">
                <a:latin typeface="黑体" panose="02010609060101010101" pitchFamily="49" charset="-122"/>
                <a:ea typeface="黑体" panose="02010609060101010101" pitchFamily="49" charset="-122"/>
              </a:rPr>
              <a:t>部署包括将接收器放置在地面上并使志愿者距离接收器 </a:t>
            </a:r>
            <a:r>
              <a:rPr lang="en-US" altLang="zh-CN" dirty="0">
                <a:latin typeface="黑体" panose="02010609060101010101" pitchFamily="49" charset="-122"/>
                <a:ea typeface="黑体" panose="02010609060101010101" pitchFamily="49" charset="-122"/>
              </a:rPr>
              <a:t>60 </a:t>
            </a:r>
            <a:r>
              <a:rPr lang="zh-CN" altLang="en-US" dirty="0">
                <a:latin typeface="黑体" panose="02010609060101010101" pitchFamily="49" charset="-122"/>
                <a:ea typeface="黑体" panose="02010609060101010101" pitchFamily="49" charset="-122"/>
              </a:rPr>
              <a:t>厘米</a:t>
            </a:r>
          </a:p>
        </p:txBody>
      </p:sp>
      <p:sp>
        <p:nvSpPr>
          <p:cNvPr id="7" name="文本框 6"/>
          <p:cNvSpPr txBox="1"/>
          <p:nvPr/>
        </p:nvSpPr>
        <p:spPr>
          <a:xfrm>
            <a:off x="4794964" y="3390529"/>
            <a:ext cx="6134293"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走廊                公共活动室                室外</a:t>
            </a:r>
            <a:endParaRPr lang="zh-CN" altLang="en-US" dirty="0">
              <a:latin typeface="黑体" panose="02010609060101010101" pitchFamily="49" charset="-122"/>
              <a:ea typeface="黑体" panose="02010609060101010101" pitchFamily="49" charset="-122"/>
            </a:endParaRPr>
          </a:p>
        </p:txBody>
      </p:sp>
      <p:grpSp>
        <p:nvGrpSpPr>
          <p:cNvPr id="8" name="组合 7"/>
          <p:cNvGrpSpPr/>
          <p:nvPr/>
        </p:nvGrpSpPr>
        <p:grpSpPr>
          <a:xfrm>
            <a:off x="0" y="3811753"/>
            <a:ext cx="1567543" cy="513505"/>
            <a:chOff x="0" y="3811753"/>
            <a:chExt cx="1567543" cy="513505"/>
          </a:xfrm>
        </p:grpSpPr>
        <p:pic>
          <p:nvPicPr>
            <p:cNvPr id="9" name="图片 8"/>
            <p:cNvPicPr>
              <a:picLocks noChangeAspect="1"/>
            </p:cNvPicPr>
            <p:nvPr/>
          </p:nvPicPr>
          <p:blipFill>
            <a:blip r:embed="rId5"/>
            <a:stretch>
              <a:fillRect/>
            </a:stretch>
          </p:blipFill>
          <p:spPr>
            <a:xfrm>
              <a:off x="0" y="3811753"/>
              <a:ext cx="1567543" cy="513505"/>
            </a:xfrm>
            <a:prstGeom prst="rect">
              <a:avLst/>
            </a:prstGeom>
          </p:spPr>
        </p:pic>
        <p:sp>
          <p:nvSpPr>
            <p:cNvPr id="10" name="文本框 9"/>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209126" y="407356"/>
            <a:ext cx="4164491" cy="857630"/>
            <a:chOff x="2209126" y="407356"/>
            <a:chExt cx="4164491" cy="857630"/>
          </a:xfrm>
        </p:grpSpPr>
        <p:pic>
          <p:nvPicPr>
            <p:cNvPr id="12" name="图片 11"/>
            <p:cNvPicPr>
              <a:picLocks noChangeAspect="1"/>
            </p:cNvPicPr>
            <p:nvPr/>
          </p:nvPicPr>
          <p:blipFill>
            <a:blip r:embed="rId6"/>
            <a:stretch>
              <a:fillRect/>
            </a:stretch>
          </p:blipFill>
          <p:spPr>
            <a:xfrm>
              <a:off x="2209126" y="407356"/>
              <a:ext cx="4164491" cy="857630"/>
            </a:xfrm>
            <a:prstGeom prst="rect">
              <a:avLst/>
            </a:prstGeom>
          </p:spPr>
        </p:pic>
        <p:sp>
          <p:nvSpPr>
            <p:cNvPr id="13" name="文本框 12"/>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3"/>
          <a:srcRect b="18358"/>
          <a:stretch/>
        </p:blipFill>
        <p:spPr>
          <a:xfrm>
            <a:off x="2972493" y="2292201"/>
            <a:ext cx="8185951" cy="2882142"/>
          </a:xfrm>
          <a:prstGeom prst="rect">
            <a:avLst/>
          </a:prstGeom>
        </p:spPr>
      </p:pic>
      <p:sp>
        <p:nvSpPr>
          <p:cNvPr id="48" name="矩形 47"/>
          <p:cNvSpPr/>
          <p:nvPr/>
        </p:nvSpPr>
        <p:spPr>
          <a:xfrm>
            <a:off x="5251236" y="1487389"/>
            <a:ext cx="305724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六种徒手健身动作</a:t>
            </a:r>
          </a:p>
        </p:txBody>
      </p:sp>
      <p:sp>
        <p:nvSpPr>
          <p:cNvPr id="4" name="文本框 3"/>
          <p:cNvSpPr txBox="1"/>
          <p:nvPr/>
        </p:nvSpPr>
        <p:spPr>
          <a:xfrm>
            <a:off x="2972493" y="5240179"/>
            <a:ext cx="8042921" cy="461665"/>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深蹲   弓步   仰卧起坐   硬拉     卷腹      俯卧撑</a:t>
            </a:r>
            <a:endParaRPr lang="zh-CN" altLang="en-US" sz="2400" dirty="0">
              <a:latin typeface="黑体" panose="02010609060101010101" pitchFamily="49" charset="-122"/>
              <a:ea typeface="黑体" panose="02010609060101010101" pitchFamily="49" charset="-122"/>
            </a:endParaRPr>
          </a:p>
        </p:txBody>
      </p:sp>
      <p:grpSp>
        <p:nvGrpSpPr>
          <p:cNvPr id="5" name="组合 4"/>
          <p:cNvGrpSpPr/>
          <p:nvPr/>
        </p:nvGrpSpPr>
        <p:grpSpPr>
          <a:xfrm>
            <a:off x="0" y="3811753"/>
            <a:ext cx="1567543" cy="513505"/>
            <a:chOff x="0" y="3811753"/>
            <a:chExt cx="1567543" cy="513505"/>
          </a:xfrm>
        </p:grpSpPr>
        <p:pic>
          <p:nvPicPr>
            <p:cNvPr id="6" name="图片 5"/>
            <p:cNvPicPr>
              <a:picLocks noChangeAspect="1"/>
            </p:cNvPicPr>
            <p:nvPr/>
          </p:nvPicPr>
          <p:blipFill>
            <a:blip r:embed="rId4"/>
            <a:stretch>
              <a:fillRect/>
            </a:stretch>
          </p:blipFill>
          <p:spPr>
            <a:xfrm>
              <a:off x="0" y="3811753"/>
              <a:ext cx="1567543" cy="513505"/>
            </a:xfrm>
            <a:prstGeom prst="rect">
              <a:avLst/>
            </a:prstGeom>
          </p:spPr>
        </p:pic>
        <p:sp>
          <p:nvSpPr>
            <p:cNvPr id="7" name="文本框 6"/>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209126" y="407356"/>
            <a:ext cx="4164491" cy="857630"/>
            <a:chOff x="2209126" y="407356"/>
            <a:chExt cx="4164491" cy="857630"/>
          </a:xfrm>
        </p:grpSpPr>
        <p:pic>
          <p:nvPicPr>
            <p:cNvPr id="9" name="图片 8"/>
            <p:cNvPicPr>
              <a:picLocks noChangeAspect="1"/>
            </p:cNvPicPr>
            <p:nvPr/>
          </p:nvPicPr>
          <p:blipFill>
            <a:blip r:embed="rId5"/>
            <a:stretch>
              <a:fillRect/>
            </a:stretch>
          </p:blipFill>
          <p:spPr>
            <a:xfrm>
              <a:off x="2209126" y="407356"/>
              <a:ext cx="4164491" cy="857630"/>
            </a:xfrm>
            <a:prstGeom prst="rect">
              <a:avLst/>
            </a:prstGeom>
          </p:spPr>
        </p:pic>
        <p:sp>
          <p:nvSpPr>
            <p:cNvPr id="10" name="文本框 9"/>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a:stretch>
            <a:fillRect/>
          </a:stretch>
        </p:blipFill>
        <p:spPr>
          <a:xfrm>
            <a:off x="2389412" y="2700154"/>
            <a:ext cx="9607204" cy="2590862"/>
          </a:xfrm>
          <a:prstGeom prst="rect">
            <a:avLst/>
          </a:prstGeom>
        </p:spPr>
      </p:pic>
      <p:sp>
        <p:nvSpPr>
          <p:cNvPr id="6" name="矩形 5"/>
          <p:cNvSpPr/>
          <p:nvPr/>
        </p:nvSpPr>
        <p:spPr>
          <a:xfrm>
            <a:off x="2478001" y="1625742"/>
            <a:ext cx="4009885" cy="523220"/>
          </a:xfrm>
          <a:prstGeom prst="rect">
            <a:avLst/>
          </a:prstGeom>
        </p:spPr>
        <p:txBody>
          <a:bodyPr wrap="square">
            <a:spAutoFit/>
          </a:bodyPr>
          <a:lstStyle/>
          <a:p>
            <a:r>
              <a:rPr lang="zh-CN" altLang="en-US" sz="2800" dirty="0">
                <a:latin typeface="黑体" panose="02010609060101010101" pitchFamily="49" charset="-122"/>
                <a:ea typeface="黑体" panose="02010609060101010101" pitchFamily="49" charset="-122"/>
              </a:rPr>
              <a:t>对比系统：</a:t>
            </a:r>
            <a:r>
              <a:rPr lang="en-US" altLang="zh-CN" sz="2800" dirty="0">
                <a:latin typeface="黑体" panose="02010609060101010101" pitchFamily="49" charset="-122"/>
                <a:ea typeface="黑体" panose="02010609060101010101" pitchFamily="49" charset="-122"/>
              </a:rPr>
              <a:t>Motion-Fi</a:t>
            </a:r>
            <a:endParaRPr lang="zh-CN" altLang="en-US" sz="2800" dirty="0">
              <a:latin typeface="黑体" panose="02010609060101010101" pitchFamily="49" charset="-122"/>
              <a:ea typeface="黑体" panose="02010609060101010101" pitchFamily="49" charset="-122"/>
            </a:endParaRPr>
          </a:p>
        </p:txBody>
      </p:sp>
      <p:grpSp>
        <p:nvGrpSpPr>
          <p:cNvPr id="4" name="组合 3"/>
          <p:cNvGrpSpPr/>
          <p:nvPr/>
        </p:nvGrpSpPr>
        <p:grpSpPr>
          <a:xfrm>
            <a:off x="0" y="3811753"/>
            <a:ext cx="1567543" cy="513505"/>
            <a:chOff x="0" y="3811753"/>
            <a:chExt cx="1567543" cy="513505"/>
          </a:xfrm>
        </p:grpSpPr>
        <p:pic>
          <p:nvPicPr>
            <p:cNvPr id="7" name="图片 6"/>
            <p:cNvPicPr>
              <a:picLocks noChangeAspect="1"/>
            </p:cNvPicPr>
            <p:nvPr/>
          </p:nvPicPr>
          <p:blipFill>
            <a:blip r:embed="rId4"/>
            <a:stretch>
              <a:fillRect/>
            </a:stretch>
          </p:blipFill>
          <p:spPr>
            <a:xfrm>
              <a:off x="0" y="3811753"/>
              <a:ext cx="1567543" cy="513505"/>
            </a:xfrm>
            <a:prstGeom prst="rect">
              <a:avLst/>
            </a:prstGeom>
          </p:spPr>
        </p:pic>
        <p:sp>
          <p:nvSpPr>
            <p:cNvPr id="8" name="文本框 7"/>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209126" y="407356"/>
            <a:ext cx="4164491" cy="857630"/>
            <a:chOff x="2209126" y="407356"/>
            <a:chExt cx="4164491" cy="857630"/>
          </a:xfrm>
        </p:grpSpPr>
        <p:pic>
          <p:nvPicPr>
            <p:cNvPr id="10" name="图片 9"/>
            <p:cNvPicPr>
              <a:picLocks noChangeAspect="1"/>
            </p:cNvPicPr>
            <p:nvPr/>
          </p:nvPicPr>
          <p:blipFill>
            <a:blip r:embed="rId5"/>
            <a:stretch>
              <a:fillRect/>
            </a:stretch>
          </p:blipFill>
          <p:spPr>
            <a:xfrm>
              <a:off x="2209126" y="407356"/>
              <a:ext cx="4164491" cy="857630"/>
            </a:xfrm>
            <a:prstGeom prst="rect">
              <a:avLst/>
            </a:prstGeom>
          </p:spPr>
        </p:pic>
        <p:sp>
          <p:nvSpPr>
            <p:cNvPr id="11" name="文本框 10"/>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000249" y="1647353"/>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1</a:t>
            </a:r>
            <a:endParaRPr lang="zh-CN" altLang="en-US" sz="3200" dirty="0">
              <a:latin typeface="+mj-lt"/>
              <a:ea typeface="Arial Unicode MS" pitchFamily="34" charset="-122"/>
              <a:cs typeface="Arial Unicode MS" pitchFamily="34" charset="-122"/>
            </a:endParaRPr>
          </a:p>
        </p:txBody>
      </p:sp>
      <p:sp>
        <p:nvSpPr>
          <p:cNvPr id="6" name="矩形 5"/>
          <p:cNvSpPr/>
          <p:nvPr/>
        </p:nvSpPr>
        <p:spPr>
          <a:xfrm>
            <a:off x="6914290" y="1647353"/>
            <a:ext cx="902811" cy="523220"/>
          </a:xfrm>
          <a:prstGeom prst="rect">
            <a:avLst/>
          </a:prstGeom>
        </p:spPr>
        <p:txBody>
          <a:bodyPr wrap="none">
            <a:spAutoFit/>
          </a:bodyPr>
          <a:lstStyle/>
          <a:p>
            <a:pPr algn="ctr">
              <a:spcAft>
                <a:spcPts val="0"/>
              </a:spcAft>
              <a:defRPr/>
            </a:pPr>
            <a:r>
              <a:rPr lang="zh-CN" altLang="en-US" sz="2800" kern="100" dirty="0" smtClean="0">
                <a:latin typeface="微软雅黑" pitchFamily="34" charset="-122"/>
                <a:ea typeface="微软雅黑" pitchFamily="34" charset="-122"/>
                <a:cs typeface="Times New Roman" pitchFamily="18" charset="0"/>
              </a:rPr>
              <a:t>绪论</a:t>
            </a:r>
            <a:endParaRPr lang="zh-CN" altLang="zh-CN" sz="2800" kern="100" dirty="0">
              <a:latin typeface="微软雅黑" pitchFamily="34" charset="-122"/>
              <a:ea typeface="微软雅黑" pitchFamily="34" charset="-122"/>
              <a:cs typeface="Times New Roman" pitchFamily="18" charset="0"/>
            </a:endParaRPr>
          </a:p>
        </p:txBody>
      </p:sp>
      <p:sp>
        <p:nvSpPr>
          <p:cNvPr id="7" name="圆角矩形 6"/>
          <p:cNvSpPr/>
          <p:nvPr/>
        </p:nvSpPr>
        <p:spPr>
          <a:xfrm>
            <a:off x="6000249" y="2401415"/>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2</a:t>
            </a:r>
            <a:endParaRPr lang="zh-CN" altLang="en-US" sz="3200" dirty="0">
              <a:latin typeface="+mj-lt"/>
              <a:ea typeface="Arial Unicode MS" pitchFamily="34" charset="-122"/>
              <a:cs typeface="Arial Unicode MS" pitchFamily="34" charset="-122"/>
            </a:endParaRPr>
          </a:p>
        </p:txBody>
      </p:sp>
      <p:sp>
        <p:nvSpPr>
          <p:cNvPr id="8" name="矩形 7"/>
          <p:cNvSpPr/>
          <p:nvPr/>
        </p:nvSpPr>
        <p:spPr>
          <a:xfrm>
            <a:off x="6914290" y="2417993"/>
            <a:ext cx="2698175" cy="523220"/>
          </a:xfrm>
          <a:prstGeom prst="rect">
            <a:avLst/>
          </a:prstGeom>
        </p:spPr>
        <p:txBody>
          <a:bodyPr wrap="none">
            <a:spAutoFit/>
          </a:bodyPr>
          <a:lstStyle/>
          <a:p>
            <a:pPr algn="ctr">
              <a:defRPr/>
            </a:pPr>
            <a:r>
              <a:rPr lang="zh-CN" altLang="en-US" sz="2800" kern="100" dirty="0">
                <a:latin typeface="微软雅黑" pitchFamily="34" charset="-122"/>
                <a:ea typeface="微软雅黑" pitchFamily="34" charset="-122"/>
                <a:cs typeface="Times New Roman" pitchFamily="18" charset="0"/>
              </a:rPr>
              <a:t>研究方法与思路</a:t>
            </a:r>
            <a:endParaRPr lang="zh-CN" altLang="zh-CN" sz="2800" kern="100" dirty="0">
              <a:latin typeface="微软雅黑" pitchFamily="34" charset="-122"/>
              <a:ea typeface="微软雅黑" pitchFamily="34" charset="-122"/>
              <a:cs typeface="Times New Roman" pitchFamily="18" charset="0"/>
            </a:endParaRPr>
          </a:p>
        </p:txBody>
      </p:sp>
      <p:sp>
        <p:nvSpPr>
          <p:cNvPr id="9" name="圆角矩形 8"/>
          <p:cNvSpPr/>
          <p:nvPr/>
        </p:nvSpPr>
        <p:spPr>
          <a:xfrm>
            <a:off x="6000249" y="3155478"/>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3</a:t>
            </a:r>
            <a:endParaRPr lang="zh-CN" altLang="en-US" sz="3200" dirty="0">
              <a:latin typeface="+mj-lt"/>
              <a:ea typeface="Arial Unicode MS" pitchFamily="34" charset="-122"/>
              <a:cs typeface="Arial Unicode MS" pitchFamily="34" charset="-122"/>
            </a:endParaRPr>
          </a:p>
        </p:txBody>
      </p:sp>
      <p:sp>
        <p:nvSpPr>
          <p:cNvPr id="10" name="矩形 9"/>
          <p:cNvSpPr/>
          <p:nvPr/>
        </p:nvSpPr>
        <p:spPr>
          <a:xfrm>
            <a:off x="6914290" y="3137083"/>
            <a:ext cx="3416320" cy="523220"/>
          </a:xfrm>
          <a:prstGeom prst="rect">
            <a:avLst/>
          </a:prstGeom>
        </p:spPr>
        <p:txBody>
          <a:bodyPr wrap="none">
            <a:spAutoFit/>
          </a:bodyPr>
          <a:lstStyle/>
          <a:p>
            <a:pPr algn="ctr">
              <a:defRPr/>
            </a:pPr>
            <a:r>
              <a:rPr lang="zh-CN" altLang="en-US" sz="2800" kern="100" dirty="0">
                <a:latin typeface="微软雅黑" pitchFamily="34" charset="-122"/>
                <a:ea typeface="微软雅黑" pitchFamily="34" charset="-122"/>
                <a:cs typeface="Times New Roman" pitchFamily="18" charset="0"/>
              </a:rPr>
              <a:t>关键技术与实践难点</a:t>
            </a:r>
            <a:endParaRPr lang="zh-CN" altLang="zh-CN" sz="2800" kern="100" dirty="0">
              <a:latin typeface="微软雅黑" pitchFamily="34" charset="-122"/>
              <a:ea typeface="微软雅黑" pitchFamily="34" charset="-122"/>
              <a:cs typeface="Times New Roman" pitchFamily="18" charset="0"/>
            </a:endParaRPr>
          </a:p>
        </p:txBody>
      </p:sp>
      <p:sp>
        <p:nvSpPr>
          <p:cNvPr id="11" name="圆角矩形 10"/>
          <p:cNvSpPr/>
          <p:nvPr/>
        </p:nvSpPr>
        <p:spPr>
          <a:xfrm>
            <a:off x="6000249" y="3909540"/>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latin typeface="+mj-lt"/>
                <a:ea typeface="Arial Unicode MS" pitchFamily="34" charset="-122"/>
                <a:cs typeface="Arial Unicode MS" pitchFamily="34" charset="-122"/>
              </a:rPr>
              <a:t>4</a:t>
            </a:r>
            <a:endParaRPr lang="zh-CN" altLang="en-US" sz="3200" dirty="0">
              <a:latin typeface="+mj-lt"/>
              <a:ea typeface="Arial Unicode MS" pitchFamily="34" charset="-122"/>
              <a:cs typeface="Arial Unicode MS" pitchFamily="34" charset="-122"/>
            </a:endParaRPr>
          </a:p>
        </p:txBody>
      </p:sp>
      <p:sp>
        <p:nvSpPr>
          <p:cNvPr id="12" name="矩形 11"/>
          <p:cNvSpPr/>
          <p:nvPr/>
        </p:nvSpPr>
        <p:spPr>
          <a:xfrm>
            <a:off x="6914289" y="3891145"/>
            <a:ext cx="1620957" cy="523220"/>
          </a:xfrm>
          <a:prstGeom prst="rect">
            <a:avLst/>
          </a:prstGeom>
        </p:spPr>
        <p:txBody>
          <a:bodyPr wrap="none">
            <a:spAutoFit/>
          </a:bodyPr>
          <a:lstStyle/>
          <a:p>
            <a:pPr algn="ctr">
              <a:defRPr/>
            </a:pPr>
            <a:r>
              <a:rPr lang="zh-CN" altLang="en-US" sz="2800" kern="100" dirty="0" smtClean="0">
                <a:latin typeface="微软雅黑" pitchFamily="34" charset="-122"/>
                <a:ea typeface="微软雅黑" pitchFamily="34" charset="-122"/>
                <a:cs typeface="Times New Roman" pitchFamily="18" charset="0"/>
              </a:rPr>
              <a:t>系统评估</a:t>
            </a:r>
            <a:endParaRPr lang="zh-CN" altLang="zh-CN" sz="2800" kern="100" dirty="0">
              <a:latin typeface="微软雅黑" pitchFamily="34" charset="-122"/>
              <a:ea typeface="微软雅黑" pitchFamily="34" charset="-122"/>
              <a:cs typeface="Times New Roman" pitchFamily="18" charset="0"/>
            </a:endParaRPr>
          </a:p>
        </p:txBody>
      </p:sp>
      <p:sp>
        <p:nvSpPr>
          <p:cNvPr id="13" name="圆角矩形 12"/>
          <p:cNvSpPr/>
          <p:nvPr/>
        </p:nvSpPr>
        <p:spPr>
          <a:xfrm>
            <a:off x="6000249" y="4663602"/>
            <a:ext cx="506412" cy="504825"/>
          </a:xfrm>
          <a:prstGeom prst="roundRect">
            <a:avLst/>
          </a:prstGeom>
          <a:solidFill>
            <a:srgbClr val="41445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smtClean="0">
                <a:latin typeface="+mj-lt"/>
                <a:ea typeface="Arial Unicode MS" pitchFamily="34" charset="-122"/>
                <a:cs typeface="Arial Unicode MS" pitchFamily="34" charset="-122"/>
              </a:rPr>
              <a:t>5</a:t>
            </a:r>
            <a:endParaRPr lang="zh-CN" altLang="en-US" sz="3200" dirty="0">
              <a:latin typeface="+mj-lt"/>
              <a:ea typeface="Arial Unicode MS" pitchFamily="34" charset="-122"/>
              <a:cs typeface="Arial Unicode MS" pitchFamily="34" charset="-122"/>
            </a:endParaRPr>
          </a:p>
        </p:txBody>
      </p:sp>
      <p:sp>
        <p:nvSpPr>
          <p:cNvPr id="14" name="矩形 13"/>
          <p:cNvSpPr/>
          <p:nvPr/>
        </p:nvSpPr>
        <p:spPr>
          <a:xfrm>
            <a:off x="6914289" y="4672058"/>
            <a:ext cx="1620957" cy="523220"/>
          </a:xfrm>
          <a:prstGeom prst="rect">
            <a:avLst/>
          </a:prstGeom>
        </p:spPr>
        <p:txBody>
          <a:bodyPr wrap="none">
            <a:spAutoFit/>
          </a:bodyPr>
          <a:lstStyle/>
          <a:p>
            <a:pPr algn="ctr">
              <a:defRPr/>
            </a:pPr>
            <a:r>
              <a:rPr lang="zh-CN" altLang="en-US" sz="2800" kern="100" dirty="0">
                <a:latin typeface="微软雅黑" pitchFamily="34" charset="-122"/>
                <a:ea typeface="微软雅黑" pitchFamily="34" charset="-122"/>
                <a:cs typeface="Times New Roman" pitchFamily="18" charset="0"/>
              </a:rPr>
              <a:t>论文总结</a:t>
            </a:r>
            <a:endParaRPr lang="zh-CN" altLang="zh-CN" sz="2800" kern="100" dirty="0">
              <a:latin typeface="微软雅黑" pitchFamily="34" charset="-122"/>
              <a:ea typeface="微软雅黑" pitchFamily="34" charset="-122"/>
              <a:cs typeface="Times New Roman" pitchFamily="18" charset="0"/>
            </a:endParaRPr>
          </a:p>
        </p:txBody>
      </p:sp>
      <p:sp>
        <p:nvSpPr>
          <p:cNvPr id="34" name="矩形 33"/>
          <p:cNvSpPr/>
          <p:nvPr/>
        </p:nvSpPr>
        <p:spPr>
          <a:xfrm>
            <a:off x="0" y="0"/>
            <a:ext cx="3721100" cy="685800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itchFamily="18" charset="0"/>
                <a:ea typeface="黑体" pitchFamily="49" charset="-122"/>
                <a:cs typeface="Times New Roman" pitchFamily="18" charset="0"/>
              </a:rPr>
              <a:t>          </a:t>
            </a:r>
            <a:endParaRPr lang="zh-CN" altLang="en-US" sz="2400" dirty="0">
              <a:latin typeface="黑体" pitchFamily="49" charset="-122"/>
              <a:ea typeface="黑体"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itchFamily="49" charset="-122"/>
                <a:ea typeface="黑体" pitchFamily="49" charset="-122"/>
              </a:rPr>
              <a:t>目 录</a:t>
            </a:r>
            <a:endParaRPr lang="zh-CN" altLang="en-US" sz="6600" dirty="0">
              <a:solidFill>
                <a:schemeClr val="bg1"/>
              </a:solidFill>
              <a:latin typeface="黑体" pitchFamily="49" charset="-122"/>
              <a:ea typeface="黑体"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itchFamily="18" charset="0"/>
                <a:ea typeface="黑体" pitchFamily="49" charset="-122"/>
                <a:cs typeface="Times New Roman" pitchFamily="18" charset="0"/>
              </a:rPr>
              <a:t>Contents</a:t>
            </a:r>
          </a:p>
        </p:txBody>
      </p:sp>
    </p:spTree>
    <p:extLst>
      <p:ext uri="{BB962C8B-B14F-4D97-AF65-F5344CB8AC3E}">
        <p14:creationId xmlns:p14="http://schemas.microsoft.com/office/powerpoint/2010/main" val="425300315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7"/>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9"/>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11"/>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56" presetClass="path" presetSubtype="0" accel="50000" decel="50000" fill="hold" grpId="1" nodeType="withEffect">
                                  <p:stCondLst>
                                    <p:cond delay="1000"/>
                                  </p:stCondLst>
                                  <p:childTnLst>
                                    <p:animMotion origin="layout" path="M -0.03737 0.0412 L -6.25E-7 1.85185E-6 " pathEditMode="relative" rAng="0" ptsTypes="AA">
                                      <p:cBhvr>
                                        <p:cTn id="41" dur="700" fill="hold"/>
                                        <p:tgtEl>
                                          <p:spTgt spid="13"/>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animBg="1"/>
      <p:bldP spid="7" grpId="1" animBg="1"/>
      <p:bldP spid="8" grpId="0"/>
      <p:bldP spid="9" grpId="0" animBg="1"/>
      <p:bldP spid="9" grpId="1" animBg="1"/>
      <p:bldP spid="10" grpId="0"/>
      <p:bldP spid="11" grpId="0" animBg="1"/>
      <p:bldP spid="11" grpId="1" animBg="1"/>
      <p:bldP spid="12" grpId="0"/>
      <p:bldP spid="13" grpId="0" animBg="1"/>
      <p:bldP spid="13" grpId="1"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矩形 20"/>
              <p:cNvSpPr/>
              <p:nvPr/>
            </p:nvSpPr>
            <p:spPr>
              <a:xfrm>
                <a:off x="3923918" y="2345935"/>
                <a:ext cx="5487271" cy="657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𝑪𝒐𝒖𝒏𝒕𝒊𝒏𝒈</m:t>
                      </m:r>
                      <m:r>
                        <a:rPr lang="zh-CN" altLang="en-US" b="1" i="0">
                          <a:latin typeface="Cambria Math" panose="02040503050406030204" pitchFamily="18" charset="0"/>
                        </a:rPr>
                        <m:t> </m:t>
                      </m:r>
                      <m:r>
                        <a:rPr lang="zh-CN" altLang="en-US" b="1" i="1">
                          <a:latin typeface="Cambria Math" panose="02040503050406030204" pitchFamily="18" charset="0"/>
                        </a:rPr>
                        <m:t>𝑬𝒓𝒓𝒐𝒓</m:t>
                      </m:r>
                      <m:r>
                        <a:rPr lang="zh-CN" altLang="en-US" b="1" i="0">
                          <a:latin typeface="Cambria Math" panose="02040503050406030204" pitchFamily="18" charset="0"/>
                        </a:rPr>
                        <m:t> </m:t>
                      </m:r>
                      <m:r>
                        <a:rPr lang="zh-CN" altLang="en-US" b="1" i="1">
                          <a:latin typeface="Cambria Math" panose="02040503050406030204" pitchFamily="18" charset="0"/>
                        </a:rPr>
                        <m:t>𝑹𝒂𝒕𝒊𝒐</m:t>
                      </m:r>
                      <m:r>
                        <a:rPr lang="zh-CN" altLang="en-US" b="1" i="0">
                          <a:latin typeface="Cambria Math" panose="02040503050406030204" pitchFamily="18" charset="0"/>
                        </a:rPr>
                        <m:t>=|</m:t>
                      </m:r>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𝑵</m:t>
                              </m:r>
                            </m:e>
                            <m:sub>
                              <m:r>
                                <a:rPr lang="zh-CN" altLang="en-US" b="1" i="1">
                                  <a:latin typeface="Cambria Math" panose="02040503050406030204" pitchFamily="18" charset="0"/>
                                </a:rPr>
                                <m:t>𝒆𝒔𝒕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𝑵</m:t>
                              </m:r>
                            </m:e>
                            <m:sub>
                              <m:r>
                                <a:rPr lang="zh-CN" altLang="en-US" b="1" i="1">
                                  <a:latin typeface="Cambria Math" panose="02040503050406030204" pitchFamily="18" charset="0"/>
                                </a:rPr>
                                <m:t>𝒕𝒓𝒖𝒕𝒉</m:t>
                              </m:r>
                            </m:sub>
                          </m:sSub>
                        </m:num>
                        <m:den>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𝑵</m:t>
                              </m:r>
                            </m:e>
                            <m:sub>
                              <m:r>
                                <a:rPr lang="zh-CN" altLang="en-US" b="1" i="1">
                                  <a:latin typeface="Cambria Math" panose="02040503050406030204" pitchFamily="18" charset="0"/>
                                </a:rPr>
                                <m:t>𝒕𝒓𝒖𝒕𝒉</m:t>
                              </m:r>
                            </m:sub>
                          </m:sSub>
                        </m:den>
                      </m:f>
                      <m:r>
                        <a:rPr lang="zh-CN" altLang="en-US" b="1" i="0">
                          <a:latin typeface="Cambria Math" panose="02040503050406030204" pitchFamily="18" charset="0"/>
                        </a:rPr>
                        <m:t>|×</m:t>
                      </m:r>
                      <m:r>
                        <a:rPr lang="zh-CN" altLang="en-US" b="1" i="0">
                          <a:latin typeface="Cambria Math" panose="02040503050406030204" pitchFamily="18" charset="0"/>
                        </a:rPr>
                        <m:t>𝟏𝟎𝟎</m:t>
                      </m:r>
                      <m:r>
                        <a:rPr lang="zh-CN" altLang="en-US" b="1" i="0">
                          <a:latin typeface="Cambria Math" panose="02040503050406030204" pitchFamily="18" charset="0"/>
                        </a:rPr>
                        <m:t>%</m:t>
                      </m:r>
                    </m:oMath>
                  </m:oMathPara>
                </a14:m>
                <a:endParaRPr lang="zh-CN" altLang="en-US" b="1" dirty="0">
                  <a:latin typeface="黑体" panose="02010609060101010101" pitchFamily="49" charset="-122"/>
                  <a:ea typeface="黑体" panose="02010609060101010101" pitchFamily="49" charset="-122"/>
                </a:endParaRPr>
              </a:p>
            </p:txBody>
          </p:sp>
        </mc:Choice>
        <mc:Fallback>
          <p:sp>
            <p:nvSpPr>
              <p:cNvPr id="21" name="矩形 20"/>
              <p:cNvSpPr>
                <a:spLocks noRot="1" noChangeAspect="1" noMove="1" noResize="1" noEditPoints="1" noAdjustHandles="1" noChangeArrowheads="1" noChangeShapeType="1" noTextEdit="1"/>
              </p:cNvSpPr>
              <p:nvPr/>
            </p:nvSpPr>
            <p:spPr>
              <a:xfrm>
                <a:off x="3923918" y="2345935"/>
                <a:ext cx="5487271" cy="657552"/>
              </a:xfrm>
              <a:prstGeom prst="rect">
                <a:avLst/>
              </a:prstGeom>
              <a:blipFill>
                <a:blip r:embed="rId3"/>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4"/>
          <a:stretch>
            <a:fillRect/>
          </a:stretch>
        </p:blipFill>
        <p:spPr>
          <a:xfrm>
            <a:off x="2636665" y="3114681"/>
            <a:ext cx="8061779" cy="3642625"/>
          </a:xfrm>
          <a:prstGeom prst="rect">
            <a:avLst/>
          </a:prstGeom>
        </p:spPr>
      </p:pic>
      <p:sp>
        <p:nvSpPr>
          <p:cNvPr id="23" name="矩形 22"/>
          <p:cNvSpPr/>
          <p:nvPr/>
        </p:nvSpPr>
        <p:spPr>
          <a:xfrm>
            <a:off x="9957790"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运动计数</a:t>
            </a:r>
          </a:p>
        </p:txBody>
      </p:sp>
      <mc:AlternateContent xmlns:mc="http://schemas.openxmlformats.org/markup-compatibility/2006">
        <mc:Choice xmlns:a14="http://schemas.microsoft.com/office/drawing/2010/main" Requires="a14">
          <p:sp>
            <p:nvSpPr>
              <p:cNvPr id="2" name="矩形 1"/>
              <p:cNvSpPr/>
              <p:nvPr/>
            </p:nvSpPr>
            <p:spPr>
              <a:xfrm>
                <a:off x="2714172" y="1403744"/>
                <a:ext cx="9717314" cy="830997"/>
              </a:xfrm>
              <a:prstGeom prst="rect">
                <a:avLst/>
              </a:prstGeom>
            </p:spPr>
            <p:txBody>
              <a:bodyPr wrap="square">
                <a:spAutoFit/>
              </a:bodyPr>
              <a:lstStyle/>
              <a:p>
                <a:pPr>
                  <a:defRPr/>
                </a:pPr>
                <a14:m>
                  <m:oMath xmlns:m="http://schemas.openxmlformats.org/officeDocument/2006/math">
                    <m:sSub>
                      <m:sSubPr>
                        <m:ctrlPr>
                          <a:rPr lang="zh-CN" altLang="zh-CN" sz="2400">
                            <a:latin typeface="黑体" panose="02010609060101010101" pitchFamily="49" charset="-122"/>
                            <a:ea typeface="黑体" panose="02010609060101010101" pitchFamily="49" charset="-122"/>
                          </a:rPr>
                        </m:ctrlPr>
                      </m:sSubPr>
                      <m:e>
                        <m:r>
                          <a:rPr lang="en-US" altLang="zh-CN" sz="2400">
                            <a:latin typeface="黑体" panose="02010609060101010101" pitchFamily="49" charset="-122"/>
                            <a:ea typeface="黑体" panose="02010609060101010101" pitchFamily="49" charset="-122"/>
                          </a:rPr>
                          <m:t>𝑁</m:t>
                        </m:r>
                      </m:e>
                      <m:sub>
                        <m:r>
                          <a:rPr lang="en-US" altLang="zh-CN" sz="2400">
                            <a:latin typeface="黑体" panose="02010609060101010101" pitchFamily="49" charset="-122"/>
                            <a:ea typeface="黑体" panose="02010609060101010101" pitchFamily="49" charset="-122"/>
                          </a:rPr>
                          <m:t>𝑒𝑠𝑡</m:t>
                        </m:r>
                      </m:sub>
                    </m:sSub>
                  </m:oMath>
                </a14:m>
                <a:r>
                  <a:rPr lang="zh-CN" altLang="zh-CN" sz="2400" dirty="0">
                    <a:latin typeface="黑体" panose="02010609060101010101" pitchFamily="49" charset="-122"/>
                    <a:ea typeface="黑体" panose="02010609060101010101" pitchFamily="49" charset="-122"/>
                  </a:rPr>
                  <a:t>是一次锻炼活动中系统估计的运动</a:t>
                </a:r>
                <a:r>
                  <a:rPr lang="zh-CN" altLang="zh-CN" sz="2400" dirty="0">
                    <a:latin typeface="黑体" panose="02010609060101010101" pitchFamily="49" charset="-122"/>
                    <a:ea typeface="黑体" panose="02010609060101010101" pitchFamily="49" charset="-122"/>
                  </a:rPr>
                  <a:t>次数</a:t>
                </a:r>
                <a:endParaRPr lang="en-US" altLang="zh-CN" sz="2400" dirty="0">
                  <a:latin typeface="黑体" panose="02010609060101010101" pitchFamily="49" charset="-122"/>
                  <a:ea typeface="黑体" panose="02010609060101010101" pitchFamily="49" charset="-122"/>
                </a:endParaRPr>
              </a:p>
              <a:p>
                <a:pPr>
                  <a:defRPr/>
                </a:pPr>
                <a14:m>
                  <m:oMath xmlns:m="http://schemas.openxmlformats.org/officeDocument/2006/math">
                    <m:sSub>
                      <m:sSubPr>
                        <m:ctrlPr>
                          <a:rPr lang="zh-CN" altLang="zh-CN" sz="2400">
                            <a:latin typeface="黑体" panose="02010609060101010101" pitchFamily="49" charset="-122"/>
                            <a:ea typeface="黑体" panose="02010609060101010101" pitchFamily="49" charset="-122"/>
                          </a:rPr>
                        </m:ctrlPr>
                      </m:sSubPr>
                      <m:e>
                        <m:r>
                          <a:rPr lang="en-US" altLang="zh-CN" sz="2400">
                            <a:latin typeface="黑体" panose="02010609060101010101" pitchFamily="49" charset="-122"/>
                            <a:ea typeface="黑体" panose="02010609060101010101" pitchFamily="49" charset="-122"/>
                          </a:rPr>
                          <m:t>𝑁</m:t>
                        </m:r>
                      </m:e>
                      <m:sub>
                        <m:r>
                          <m:rPr>
                            <m:sty m:val="p"/>
                          </m:rPr>
                          <a:rPr lang="en-US" altLang="zh-CN" sz="2400">
                            <a:latin typeface="黑体" panose="02010609060101010101" pitchFamily="49" charset="-122"/>
                            <a:ea typeface="黑体" panose="02010609060101010101" pitchFamily="49" charset="-122"/>
                          </a:rPr>
                          <m:t>truth</m:t>
                        </m:r>
                      </m:sub>
                    </m:sSub>
                  </m:oMath>
                </a14:m>
                <a:r>
                  <a:rPr lang="zh-CN" altLang="zh-CN" sz="2400" dirty="0">
                    <a:latin typeface="黑体" panose="02010609060101010101" pitchFamily="49" charset="-122"/>
                    <a:ea typeface="黑体" panose="02010609060101010101" pitchFamily="49" charset="-122"/>
                  </a:rPr>
                  <a:t>是志愿者在相应锻炼中所记录的真实锻炼次数。</a:t>
                </a:r>
                <a:endParaRPr lang="en-US" altLang="zh-CN" sz="2400" dirty="0">
                  <a:latin typeface="黑体" panose="02010609060101010101" pitchFamily="49" charset="-122"/>
                  <a:ea typeface="黑体" panose="02010609060101010101" pitchFamily="49" charset="-122"/>
                </a:endParaRPr>
              </a:p>
            </p:txBody>
          </p:sp>
        </mc:Choice>
        <mc:Fallback>
          <p:sp>
            <p:nvSpPr>
              <p:cNvPr id="2" name="矩形 1"/>
              <p:cNvSpPr>
                <a:spLocks noRot="1" noChangeAspect="1" noMove="1" noResize="1" noEditPoints="1" noAdjustHandles="1" noChangeArrowheads="1" noChangeShapeType="1" noTextEdit="1"/>
              </p:cNvSpPr>
              <p:nvPr/>
            </p:nvSpPr>
            <p:spPr>
              <a:xfrm>
                <a:off x="2714172" y="1403744"/>
                <a:ext cx="9717314" cy="830997"/>
              </a:xfrm>
              <a:prstGeom prst="rect">
                <a:avLst/>
              </a:prstGeom>
              <a:blipFill>
                <a:blip r:embed="rId5"/>
                <a:stretch>
                  <a:fillRect l="-125" t="-8029" b="-13139"/>
                </a:stretch>
              </a:blipFill>
            </p:spPr>
            <p:txBody>
              <a:bodyPr/>
              <a:lstStyle/>
              <a:p>
                <a:r>
                  <a:rPr lang="zh-CN" altLang="en-US">
                    <a:noFill/>
                  </a:rPr>
                  <a:t> </a:t>
                </a:r>
              </a:p>
            </p:txBody>
          </p:sp>
        </mc:Fallback>
      </mc:AlternateContent>
      <p:grpSp>
        <p:nvGrpSpPr>
          <p:cNvPr id="6" name="组合 5"/>
          <p:cNvGrpSpPr/>
          <p:nvPr/>
        </p:nvGrpSpPr>
        <p:grpSpPr>
          <a:xfrm>
            <a:off x="0" y="3811753"/>
            <a:ext cx="1567543" cy="513505"/>
            <a:chOff x="0" y="3811753"/>
            <a:chExt cx="1567543" cy="513505"/>
          </a:xfrm>
        </p:grpSpPr>
        <p:pic>
          <p:nvPicPr>
            <p:cNvPr id="7" name="图片 6"/>
            <p:cNvPicPr>
              <a:picLocks noChangeAspect="1"/>
            </p:cNvPicPr>
            <p:nvPr/>
          </p:nvPicPr>
          <p:blipFill>
            <a:blip r:embed="rId6"/>
            <a:stretch>
              <a:fillRect/>
            </a:stretch>
          </p:blipFill>
          <p:spPr>
            <a:xfrm>
              <a:off x="0" y="3811753"/>
              <a:ext cx="1567543" cy="513505"/>
            </a:xfrm>
            <a:prstGeom prst="rect">
              <a:avLst/>
            </a:prstGeom>
          </p:spPr>
        </p:pic>
        <p:sp>
          <p:nvSpPr>
            <p:cNvPr id="8" name="文本框 7"/>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209126" y="407356"/>
            <a:ext cx="4164491" cy="857630"/>
            <a:chOff x="2209126" y="407356"/>
            <a:chExt cx="4164491" cy="857630"/>
          </a:xfrm>
        </p:grpSpPr>
        <p:pic>
          <p:nvPicPr>
            <p:cNvPr id="10" name="图片 9"/>
            <p:cNvPicPr>
              <a:picLocks noChangeAspect="1"/>
            </p:cNvPicPr>
            <p:nvPr/>
          </p:nvPicPr>
          <p:blipFill>
            <a:blip r:embed="rId7"/>
            <a:stretch>
              <a:fillRect/>
            </a:stretch>
          </p:blipFill>
          <p:spPr>
            <a:xfrm>
              <a:off x="2209126" y="407356"/>
              <a:ext cx="4164491" cy="857630"/>
            </a:xfrm>
            <a:prstGeom prst="rect">
              <a:avLst/>
            </a:prstGeom>
          </p:spPr>
        </p:pic>
        <p:sp>
          <p:nvSpPr>
            <p:cNvPr id="11" name="文本框 10"/>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3700526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5181"/>
          <a:stretch/>
        </p:blipFill>
        <p:spPr>
          <a:xfrm>
            <a:off x="2552245" y="2271488"/>
            <a:ext cx="8358987" cy="3323770"/>
          </a:xfrm>
          <a:prstGeom prst="rect">
            <a:avLst/>
          </a:prstGeom>
        </p:spPr>
      </p:pic>
      <p:sp>
        <p:nvSpPr>
          <p:cNvPr id="3" name="矩形 2"/>
          <p:cNvSpPr/>
          <p:nvPr/>
        </p:nvSpPr>
        <p:spPr>
          <a:xfrm>
            <a:off x="2125788" y="1563079"/>
            <a:ext cx="6096541" cy="461665"/>
          </a:xfrm>
          <a:prstGeom prst="rect">
            <a:avLst/>
          </a:prstGeom>
        </p:spPr>
        <p:txBody>
          <a:bodyPr wrap="none">
            <a:spAutoFit/>
          </a:bodyPr>
          <a:lstStyle/>
          <a:p>
            <a:pPr algn="ctr"/>
            <a:r>
              <a:rPr lang="zh-CN" altLang="en-US" sz="2400" dirty="0" smtClean="0">
                <a:solidFill>
                  <a:schemeClr val="tx1">
                    <a:lumMod val="75000"/>
                    <a:lumOff val="25000"/>
                  </a:schemeClr>
                </a:solidFill>
                <a:latin typeface="微软雅黑" pitchFamily="34" charset="-122"/>
                <a:ea typeface="微软雅黑" pitchFamily="34" charset="-122"/>
              </a:rPr>
              <a:t>限制准则：每次运动至少包含两个运动样本</a:t>
            </a:r>
            <a:endParaRPr lang="zh-CN" altLang="en-US" sz="2400" dirty="0">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9957790"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运动计数</a:t>
            </a:r>
          </a:p>
        </p:txBody>
      </p:sp>
      <p:sp>
        <p:nvSpPr>
          <p:cNvPr id="6" name="矩形 5"/>
          <p:cNvSpPr/>
          <p:nvPr/>
        </p:nvSpPr>
        <p:spPr>
          <a:xfrm>
            <a:off x="3924089" y="5657336"/>
            <a:ext cx="730996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没有采用限制准则</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采用限制准则</a:t>
            </a:r>
            <a:endParaRPr lang="zh-CN" altLang="en-US" dirty="0">
              <a:latin typeface="黑体" panose="02010609060101010101" pitchFamily="49" charset="-122"/>
              <a:ea typeface="黑体" panose="02010609060101010101" pitchFamily="49" charset="-122"/>
            </a:endParaRPr>
          </a:p>
        </p:txBody>
      </p:sp>
      <p:grpSp>
        <p:nvGrpSpPr>
          <p:cNvPr id="7" name="组合 6"/>
          <p:cNvGrpSpPr/>
          <p:nvPr/>
        </p:nvGrpSpPr>
        <p:grpSpPr>
          <a:xfrm>
            <a:off x="0" y="3811753"/>
            <a:ext cx="1567543" cy="513505"/>
            <a:chOff x="0" y="3811753"/>
            <a:chExt cx="1567543" cy="513505"/>
          </a:xfrm>
        </p:grpSpPr>
        <p:pic>
          <p:nvPicPr>
            <p:cNvPr id="8" name="图片 7"/>
            <p:cNvPicPr>
              <a:picLocks noChangeAspect="1"/>
            </p:cNvPicPr>
            <p:nvPr/>
          </p:nvPicPr>
          <p:blipFill>
            <a:blip r:embed="rId4"/>
            <a:stretch>
              <a:fillRect/>
            </a:stretch>
          </p:blipFill>
          <p:spPr>
            <a:xfrm>
              <a:off x="0" y="3811753"/>
              <a:ext cx="1567543" cy="513505"/>
            </a:xfrm>
            <a:prstGeom prst="rect">
              <a:avLst/>
            </a:prstGeom>
          </p:spPr>
        </p:pic>
        <p:sp>
          <p:nvSpPr>
            <p:cNvPr id="9" name="文本框 8"/>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209126" y="407356"/>
            <a:ext cx="4164491" cy="857630"/>
            <a:chOff x="2209126" y="407356"/>
            <a:chExt cx="4164491" cy="857630"/>
          </a:xfrm>
        </p:grpSpPr>
        <p:pic>
          <p:nvPicPr>
            <p:cNvPr id="11" name="图片 10"/>
            <p:cNvPicPr>
              <a:picLocks noChangeAspect="1"/>
            </p:cNvPicPr>
            <p:nvPr/>
          </p:nvPicPr>
          <p:blipFill>
            <a:blip r:embed="rId5"/>
            <a:stretch>
              <a:fillRect/>
            </a:stretch>
          </p:blipFill>
          <p:spPr>
            <a:xfrm>
              <a:off x="2209126" y="407356"/>
              <a:ext cx="4164491" cy="857630"/>
            </a:xfrm>
            <a:prstGeom prst="rect">
              <a:avLst/>
            </a:prstGeom>
          </p:spPr>
        </p:pic>
        <p:sp>
          <p:nvSpPr>
            <p:cNvPr id="12" name="文本框 11"/>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05825618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b="18507"/>
          <a:stretch/>
        </p:blipFill>
        <p:spPr>
          <a:xfrm>
            <a:off x="5832987" y="2144143"/>
            <a:ext cx="6330975" cy="2194776"/>
          </a:xfrm>
          <a:prstGeom prst="rect">
            <a:avLst/>
          </a:prstGeom>
        </p:spPr>
      </p:pic>
      <p:sp>
        <p:nvSpPr>
          <p:cNvPr id="3" name="矩形 2"/>
          <p:cNvSpPr/>
          <p:nvPr/>
        </p:nvSpPr>
        <p:spPr>
          <a:xfrm>
            <a:off x="9957791"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运动时长</a:t>
            </a:r>
          </a:p>
        </p:txBody>
      </p:sp>
      <p:grpSp>
        <p:nvGrpSpPr>
          <p:cNvPr id="7" name="组合 6"/>
          <p:cNvGrpSpPr/>
          <p:nvPr/>
        </p:nvGrpSpPr>
        <p:grpSpPr>
          <a:xfrm>
            <a:off x="2125974" y="4464845"/>
            <a:ext cx="6785797" cy="1559504"/>
            <a:chOff x="2758543" y="2025134"/>
            <a:chExt cx="6785797" cy="1559504"/>
          </a:xfrm>
        </p:grpSpPr>
        <mc:AlternateContent xmlns:mc="http://schemas.openxmlformats.org/markup-compatibility/2006" xmlns:a14="http://schemas.microsoft.com/office/drawing/2010/main">
          <mc:Choice Requires="a14">
            <p:sp>
              <p:nvSpPr>
                <p:cNvPr id="4" name="矩形 3"/>
                <p:cNvSpPr/>
                <p:nvPr/>
              </p:nvSpPr>
              <p:spPr>
                <a:xfrm>
                  <a:off x="2758543" y="2025134"/>
                  <a:ext cx="40413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𝐒</m:t>
                        </m:r>
                        <m:r>
                          <a:rPr lang="zh-CN" altLang="en-US" b="1" i="0">
                            <a:latin typeface="Cambria Math" panose="02040503050406030204" pitchFamily="18" charset="0"/>
                          </a:rPr>
                          <m:t>𝐭𝐚𝐫𝐭</m:t>
                        </m:r>
                        <m:r>
                          <a:rPr lang="zh-CN" altLang="en-US" b="1" i="0">
                            <a:latin typeface="Cambria Math" panose="02040503050406030204" pitchFamily="18" charset="0"/>
                          </a:rPr>
                          <m:t> </m:t>
                        </m:r>
                        <m:r>
                          <a:rPr lang="zh-CN" altLang="en-US" b="1" i="0">
                            <a:latin typeface="Cambria Math" panose="02040503050406030204" pitchFamily="18" charset="0"/>
                          </a:rPr>
                          <m:t>𝐓𝐢𝐦𝐞</m:t>
                        </m:r>
                        <m:r>
                          <a:rPr lang="zh-CN" altLang="en-US" b="1" i="0">
                            <a:latin typeface="Cambria Math" panose="02040503050406030204" pitchFamily="18" charset="0"/>
                          </a:rPr>
                          <m:t> </m:t>
                        </m:r>
                        <m:r>
                          <a:rPr lang="zh-CN" altLang="en-US" b="1" i="0">
                            <a:latin typeface="Cambria Math" panose="02040503050406030204" pitchFamily="18" charset="0"/>
                          </a:rPr>
                          <m:t>𝐄𝐫𝐫𝐨𝐫</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𝐓𝐒</m:t>
                            </m:r>
                          </m:e>
                          <m:sub>
                            <m:r>
                              <a:rPr lang="zh-CN" altLang="en-US" b="1" i="0">
                                <a:latin typeface="Cambria Math" panose="02040503050406030204" pitchFamily="18" charset="0"/>
                              </a:rPr>
                              <m:t>𝐞𝐬𝐭</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0">
                                <a:latin typeface="Cambria Math" panose="02040503050406030204" pitchFamily="18" charset="0"/>
                              </a:rPr>
                              <m:t>𝐓𝐒</m:t>
                            </m:r>
                          </m:e>
                          <m:sub>
                            <m:r>
                              <a:rPr lang="zh-CN" altLang="en-US" b="1" i="0">
                                <a:latin typeface="Cambria Math" panose="02040503050406030204" pitchFamily="18" charset="0"/>
                              </a:rPr>
                              <m:t>𝐭𝐫𝐮𝐭𝐡</m:t>
                            </m:r>
                          </m:sub>
                        </m:sSub>
                        <m:r>
                          <a:rPr lang="zh-CN" altLang="en-US" b="1" i="0">
                            <a:latin typeface="Cambria Math" panose="02040503050406030204" pitchFamily="18" charset="0"/>
                          </a:rPr>
                          <m:t>|</m:t>
                        </m:r>
                      </m:oMath>
                    </m:oMathPara>
                  </a14:m>
                  <a:endParaRPr lang="zh-CN" altLang="en-US" b="1"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758543" y="2025134"/>
                  <a:ext cx="4041363" cy="369332"/>
                </a:xfrm>
                <a:prstGeom prst="rect">
                  <a:avLst/>
                </a:prstGeom>
                <a:blipFill>
                  <a:blip r:embed="rId4"/>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58543" y="2620220"/>
                  <a:ext cx="4105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𝑬𝒏𝒅</m:t>
                        </m:r>
                        <m:r>
                          <a:rPr lang="zh-CN" altLang="en-US" b="1" i="0">
                            <a:latin typeface="Cambria Math" panose="02040503050406030204" pitchFamily="18" charset="0"/>
                          </a:rPr>
                          <m:t> </m:t>
                        </m:r>
                        <m:r>
                          <a:rPr lang="zh-CN" altLang="en-US" b="1" i="1">
                            <a:latin typeface="Cambria Math" panose="02040503050406030204" pitchFamily="18" charset="0"/>
                          </a:rPr>
                          <m:t>𝑻𝒊𝒎𝒆</m:t>
                        </m:r>
                        <m:r>
                          <a:rPr lang="zh-CN" altLang="en-US" b="1" i="0">
                            <a:latin typeface="Cambria Math" panose="02040503050406030204" pitchFamily="18" charset="0"/>
                          </a:rPr>
                          <m:t> </m:t>
                        </m:r>
                        <m:r>
                          <a:rPr lang="zh-CN" altLang="en-US" b="1" i="1">
                            <a:latin typeface="Cambria Math" panose="02040503050406030204" pitchFamily="18" charset="0"/>
                          </a:rPr>
                          <m:t>𝑬𝒓𝒓𝒐𝒓</m:t>
                        </m:r>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𝑻𝑬</m:t>
                            </m:r>
                          </m:e>
                          <m:sub>
                            <m:r>
                              <a:rPr lang="zh-CN" altLang="en-US" b="1" i="1">
                                <a:latin typeface="Cambria Math" panose="02040503050406030204" pitchFamily="18" charset="0"/>
                              </a:rPr>
                              <m:t>𝒆𝒔𝒕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𝑻𝑬</m:t>
                            </m:r>
                          </m:e>
                          <m:sub>
                            <m:r>
                              <a:rPr lang="zh-CN" altLang="en-US" b="1" i="1">
                                <a:latin typeface="Cambria Math" panose="02040503050406030204" pitchFamily="18" charset="0"/>
                              </a:rPr>
                              <m:t>𝒕𝒓𝒖𝒕𝒉</m:t>
                            </m:r>
                          </m:sub>
                        </m:sSub>
                        <m:r>
                          <a:rPr lang="zh-CN" altLang="en-US" b="1" i="0">
                            <a:latin typeface="Cambria Math" panose="02040503050406030204" pitchFamily="18" charset="0"/>
                          </a:rPr>
                          <m:t>|</m:t>
                        </m:r>
                      </m:oMath>
                    </m:oMathPara>
                  </a14:m>
                  <a:endParaRPr lang="zh-CN" altLang="en-US" b="1" dirty="0">
                    <a:latin typeface="黑体" panose="02010609060101010101" pitchFamily="49" charset="-122"/>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758543" y="2620220"/>
                  <a:ext cx="4105483" cy="369332"/>
                </a:xfrm>
                <a:prstGeom prst="rect">
                  <a:avLst/>
                </a:prstGeom>
                <a:blipFill>
                  <a:blip r:embed="rId5"/>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758543" y="3215306"/>
                  <a:ext cx="67857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𝑫𝒖𝒓𝒂𝒕𝒊𝒐𝒏</m:t>
                        </m:r>
                        <m:r>
                          <a:rPr lang="zh-CN" altLang="en-US" b="1" i="0">
                            <a:latin typeface="Cambria Math" panose="02040503050406030204" pitchFamily="18" charset="0"/>
                          </a:rPr>
                          <m:t> </m:t>
                        </m:r>
                        <m:r>
                          <a:rPr lang="zh-CN" altLang="en-US" b="1" i="1">
                            <a:latin typeface="Cambria Math" panose="02040503050406030204" pitchFamily="18" charset="0"/>
                          </a:rPr>
                          <m:t>𝑻𝒊𝒎𝒆</m:t>
                        </m:r>
                        <m:r>
                          <a:rPr lang="zh-CN" altLang="en-US" b="1" i="0">
                            <a:latin typeface="Cambria Math" panose="02040503050406030204" pitchFamily="18" charset="0"/>
                          </a:rPr>
                          <m:t> </m:t>
                        </m:r>
                        <m:r>
                          <a:rPr lang="zh-CN" altLang="en-US" b="1" i="1">
                            <a:latin typeface="Cambria Math" panose="02040503050406030204" pitchFamily="18" charset="0"/>
                          </a:rPr>
                          <m:t>𝑬𝒓𝒓𝒐𝒓</m:t>
                        </m:r>
                        <m:r>
                          <a:rPr lang="zh-CN" altLang="en-US" b="1" i="0">
                            <a:latin typeface="Cambria Math" panose="02040503050406030204" pitchFamily="18" charset="0"/>
                          </a:rPr>
                          <m:t>=|</m:t>
                        </m:r>
                        <m:d>
                          <m:dPr>
                            <m:ctrlPr>
                              <a:rPr lang="zh-CN" altLang="en-US" b="1" i="1">
                                <a:latin typeface="Cambria Math" panose="02040503050406030204" pitchFamily="18" charset="0"/>
                              </a:rPr>
                            </m:ctrlPr>
                          </m:dPr>
                          <m:e>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𝑻𝑬</m:t>
                                </m:r>
                              </m:e>
                              <m:sub>
                                <m:r>
                                  <a:rPr lang="zh-CN" altLang="en-US" b="1" i="1">
                                    <a:latin typeface="Cambria Math" panose="02040503050406030204" pitchFamily="18" charset="0"/>
                                  </a:rPr>
                                  <m:t>𝒆𝒔𝒕</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𝑻𝑺</m:t>
                                </m:r>
                              </m:e>
                              <m:sub>
                                <m:r>
                                  <a:rPr lang="zh-CN" altLang="en-US" b="1" i="1">
                                    <a:latin typeface="Cambria Math" panose="02040503050406030204" pitchFamily="18" charset="0"/>
                                  </a:rPr>
                                  <m:t>𝒆𝒔𝒕</m:t>
                                </m:r>
                              </m:sub>
                            </m:sSub>
                          </m:e>
                        </m:d>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𝑻𝑬</m:t>
                            </m:r>
                          </m:e>
                          <m:sub>
                            <m:r>
                              <a:rPr lang="zh-CN" altLang="en-US" b="1" i="1">
                                <a:latin typeface="Cambria Math" panose="02040503050406030204" pitchFamily="18" charset="0"/>
                              </a:rPr>
                              <m:t>𝒕𝒓𝒖𝒕𝒉</m:t>
                            </m:r>
                          </m:sub>
                        </m:sSub>
                        <m:r>
                          <a:rPr lang="zh-CN" altLang="en-US" b="1" i="0">
                            <a:latin typeface="Cambria Math" panose="02040503050406030204" pitchFamily="18" charset="0"/>
                          </a:rPr>
                          <m:t>−</m:t>
                        </m:r>
                        <m:sSub>
                          <m:sSubPr>
                            <m:ctrlPr>
                              <a:rPr lang="zh-CN" altLang="en-US" b="1" i="1">
                                <a:latin typeface="Cambria Math" panose="02040503050406030204" pitchFamily="18" charset="0"/>
                              </a:rPr>
                            </m:ctrlPr>
                          </m:sSubPr>
                          <m:e>
                            <m:r>
                              <a:rPr lang="zh-CN" altLang="en-US" b="1" i="1">
                                <a:latin typeface="Cambria Math" panose="02040503050406030204" pitchFamily="18" charset="0"/>
                              </a:rPr>
                              <m:t>𝑻𝑺</m:t>
                            </m:r>
                          </m:e>
                          <m:sub>
                            <m:r>
                              <a:rPr lang="zh-CN" altLang="en-US" b="1" i="1">
                                <a:latin typeface="Cambria Math" panose="02040503050406030204" pitchFamily="18" charset="0"/>
                              </a:rPr>
                              <m:t>𝒕𝒓𝒖𝒕𝒉</m:t>
                            </m:r>
                          </m:sub>
                        </m:sSub>
                        <m:r>
                          <a:rPr lang="zh-CN" altLang="en-US" b="1" i="0">
                            <a:latin typeface="Cambria Math" panose="02040503050406030204" pitchFamily="18" charset="0"/>
                          </a:rPr>
                          <m:t>)|</m:t>
                        </m:r>
                      </m:oMath>
                    </m:oMathPara>
                  </a14:m>
                  <a:endParaRPr lang="zh-CN" altLang="en-US" b="1" dirty="0">
                    <a:latin typeface="黑体" panose="02010609060101010101" pitchFamily="49" charset="-122"/>
                    <a:ea typeface="黑体" panose="020106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758543" y="3215306"/>
                  <a:ext cx="6785797" cy="369332"/>
                </a:xfrm>
                <a:prstGeom prst="rect">
                  <a:avLst/>
                </a:prstGeom>
                <a:blipFill>
                  <a:blip r:embed="rId6"/>
                  <a:stretch>
                    <a:fillRect b="-1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 name="矩形 7"/>
              <p:cNvSpPr/>
              <p:nvPr/>
            </p:nvSpPr>
            <p:spPr>
              <a:xfrm>
                <a:off x="2024006" y="1955058"/>
                <a:ext cx="3571251" cy="1631216"/>
              </a:xfrm>
              <a:prstGeom prst="rect">
                <a:avLst/>
              </a:prstGeom>
            </p:spPr>
            <p:txBody>
              <a:bodyPr wrap="square">
                <a:spAutoFit/>
              </a:bodyPr>
              <a:lstStyle/>
              <a:p>
                <a:r>
                  <a:rPr lang="zh-CN" altLang="zh-CN" sz="2000" dirty="0" smtClean="0">
                    <a:solidFill>
                      <a:schemeClr val="tx1">
                        <a:lumMod val="75000"/>
                        <a:lumOff val="25000"/>
                      </a:schemeClr>
                    </a:solidFill>
                    <a:latin typeface="黑体" panose="02010609060101010101" pitchFamily="49" charset="-122"/>
                    <a:ea typeface="黑体" panose="02010609060101010101" pitchFamily="49" charset="-122"/>
                  </a:rPr>
                  <a:t>手动分析视频并为每个</a:t>
                </a:r>
                <a:r>
                  <a:rPr lang="zh-CN" altLang="en-US" sz="2000" dirty="0">
                    <a:solidFill>
                      <a:schemeClr val="tx1">
                        <a:lumMod val="75000"/>
                        <a:lumOff val="25000"/>
                      </a:schemeClr>
                    </a:solidFill>
                    <a:latin typeface="黑体" panose="02010609060101010101" pitchFamily="49" charset="-122"/>
                    <a:ea typeface="黑体" panose="02010609060101010101" pitchFamily="49" charset="-122"/>
                  </a:rPr>
                  <a:t>运动</a:t>
                </a:r>
                <a:r>
                  <a:rPr lang="zh-CN" altLang="zh-CN" sz="2000" dirty="0" smtClean="0">
                    <a:solidFill>
                      <a:schemeClr val="tx1">
                        <a:lumMod val="75000"/>
                        <a:lumOff val="25000"/>
                      </a:schemeClr>
                    </a:solidFill>
                    <a:latin typeface="黑体" panose="02010609060101010101" pitchFamily="49" charset="-122"/>
                    <a:ea typeface="黑体" panose="02010609060101010101" pitchFamily="49" charset="-122"/>
                  </a:rPr>
                  <a:t>选择开始和结束帧，并将相应的时间戳记为</a:t>
                </a:r>
                <a:endParaRPr lang="en-US" altLang="zh-CN" sz="2000" dirty="0" smtClean="0">
                  <a:solidFill>
                    <a:schemeClr val="tx1">
                      <a:lumMod val="75000"/>
                      <a:lumOff val="25000"/>
                    </a:schemeClr>
                  </a:solidFill>
                  <a:latin typeface="黑体" panose="02010609060101010101" pitchFamily="49" charset="-122"/>
                  <a:ea typeface="黑体" panose="02010609060101010101" pitchFamily="49" charset="-122"/>
                </a:endParaRPr>
              </a:p>
              <a:p>
                <a:endParaRPr lang="en-US" altLang="zh-CN" sz="2000" dirty="0" smtClean="0">
                  <a:solidFill>
                    <a:schemeClr val="tx1">
                      <a:lumMod val="75000"/>
                      <a:lumOff val="25000"/>
                    </a:schemeClr>
                  </a:solidFill>
                  <a:latin typeface="黑体" panose="02010609060101010101" pitchFamily="49" charset="-122"/>
                  <a:ea typeface="黑体" panose="02010609060101010101" pitchFamily="49" charset="-122"/>
                </a:endParaRPr>
              </a:p>
              <a:p>
                <a:pPr algn="ctr"/>
                <a14:m>
                  <m:oMath xmlns:m="http://schemas.openxmlformats.org/officeDocument/2006/math">
                    <m:sSub>
                      <m:sSubPr>
                        <m:ctrlPr>
                          <a:rPr lang="zh-CN" altLang="zh-CN" sz="2000" b="1" i="1">
                            <a:solidFill>
                              <a:schemeClr val="tx1">
                                <a:lumMod val="75000"/>
                                <a:lumOff val="25000"/>
                              </a:schemeClr>
                            </a:solidFill>
                            <a:latin typeface="Cambria Math" panose="02040503050406030204" pitchFamily="18" charset="0"/>
                          </a:rPr>
                        </m:ctrlPr>
                      </m:sSubPr>
                      <m:e>
                        <m:r>
                          <a:rPr lang="en-US" altLang="zh-CN" sz="2000" b="1" i="0" smtClean="0">
                            <a:solidFill>
                              <a:schemeClr val="tx1">
                                <a:lumMod val="75000"/>
                                <a:lumOff val="25000"/>
                              </a:schemeClr>
                            </a:solidFill>
                            <a:latin typeface="Cambria Math" panose="02040503050406030204" pitchFamily="18" charset="0"/>
                          </a:rPr>
                          <m:t>     </m:t>
                        </m:r>
                        <m:r>
                          <a:rPr lang="en-US" altLang="zh-CN" sz="2000" b="1" i="1">
                            <a:solidFill>
                              <a:schemeClr val="tx1">
                                <a:lumMod val="75000"/>
                                <a:lumOff val="25000"/>
                              </a:schemeClr>
                            </a:solidFill>
                            <a:latin typeface="Cambria Math" panose="02040503050406030204" pitchFamily="18" charset="0"/>
                          </a:rPr>
                          <m:t>𝑻𝑺</m:t>
                        </m:r>
                      </m:e>
                      <m:sub>
                        <m:r>
                          <a:rPr lang="en-US" altLang="zh-CN" sz="2000" b="1" i="1">
                            <a:solidFill>
                              <a:schemeClr val="tx1">
                                <a:lumMod val="75000"/>
                                <a:lumOff val="25000"/>
                              </a:schemeClr>
                            </a:solidFill>
                            <a:latin typeface="Cambria Math" panose="02040503050406030204" pitchFamily="18" charset="0"/>
                          </a:rPr>
                          <m:t>𝒕𝒓𝒖𝒕𝒉</m:t>
                        </m:r>
                      </m:sub>
                    </m:sSub>
                  </m:oMath>
                </a14:m>
                <a:r>
                  <a:rPr lang="en-US" altLang="zh-CN" sz="2000" b="1" dirty="0" smtClean="0">
                    <a:solidFill>
                      <a:schemeClr val="tx1">
                        <a:lumMod val="75000"/>
                        <a:lumOff val="25000"/>
                      </a:schemeClr>
                    </a:solidFill>
                    <a:latin typeface="黑体" panose="02010609060101010101" pitchFamily="49" charset="-122"/>
                    <a:ea typeface="黑体" panose="02010609060101010101" pitchFamily="49" charset="-122"/>
                  </a:rPr>
                  <a:t>  </a:t>
                </a:r>
                <a:r>
                  <a:rPr lang="zh-CN" altLang="zh-CN" sz="2000" b="1" dirty="0" smtClean="0">
                    <a:solidFill>
                      <a:schemeClr val="tx1">
                        <a:lumMod val="75000"/>
                        <a:lumOff val="25000"/>
                      </a:schemeClr>
                    </a:solidFill>
                    <a:latin typeface="黑体" panose="02010609060101010101" pitchFamily="49" charset="-122"/>
                    <a:ea typeface="黑体" panose="02010609060101010101" pitchFamily="49" charset="-122"/>
                  </a:rPr>
                  <a:t>和</a:t>
                </a:r>
                <a14:m>
                  <m:oMath xmlns:m="http://schemas.openxmlformats.org/officeDocument/2006/math">
                    <m:sSub>
                      <m:sSubPr>
                        <m:ctrlPr>
                          <a:rPr lang="zh-CN" altLang="zh-CN" sz="2000" b="1" i="1">
                            <a:solidFill>
                              <a:schemeClr val="tx1">
                                <a:lumMod val="75000"/>
                                <a:lumOff val="25000"/>
                              </a:schemeClr>
                            </a:solidFill>
                            <a:latin typeface="Cambria Math" panose="02040503050406030204" pitchFamily="18" charset="0"/>
                          </a:rPr>
                        </m:ctrlPr>
                      </m:sSubPr>
                      <m:e>
                        <m:r>
                          <a:rPr lang="en-US" altLang="zh-CN" sz="2000" b="1" i="0" smtClean="0">
                            <a:solidFill>
                              <a:schemeClr val="tx1">
                                <a:lumMod val="75000"/>
                                <a:lumOff val="25000"/>
                              </a:schemeClr>
                            </a:solidFill>
                            <a:latin typeface="Cambria Math" panose="02040503050406030204" pitchFamily="18" charset="0"/>
                          </a:rPr>
                          <m:t>      </m:t>
                        </m:r>
                        <m:r>
                          <a:rPr lang="en-US" altLang="zh-CN" sz="2000" b="1" i="1">
                            <a:solidFill>
                              <a:schemeClr val="tx1">
                                <a:lumMod val="75000"/>
                                <a:lumOff val="25000"/>
                              </a:schemeClr>
                            </a:solidFill>
                            <a:latin typeface="Cambria Math" panose="02040503050406030204" pitchFamily="18" charset="0"/>
                          </a:rPr>
                          <m:t>𝑻𝑬</m:t>
                        </m:r>
                      </m:e>
                      <m:sub>
                        <m:r>
                          <a:rPr lang="en-US" altLang="zh-CN" sz="2000" b="1" i="1">
                            <a:solidFill>
                              <a:schemeClr val="tx1">
                                <a:lumMod val="75000"/>
                                <a:lumOff val="25000"/>
                              </a:schemeClr>
                            </a:solidFill>
                            <a:latin typeface="Cambria Math" panose="02040503050406030204" pitchFamily="18" charset="0"/>
                          </a:rPr>
                          <m:t>𝒕𝒓𝒖𝒕𝒉</m:t>
                        </m:r>
                      </m:sub>
                    </m:sSub>
                  </m:oMath>
                </a14:m>
                <a:endParaRPr lang="zh-CN" altLang="en-US" sz="2000" b="1" dirty="0">
                  <a:solidFill>
                    <a:schemeClr val="tx1">
                      <a:lumMod val="75000"/>
                      <a:lumOff val="25000"/>
                    </a:schemeClr>
                  </a:solidFill>
                  <a:latin typeface="黑体" panose="02010609060101010101" pitchFamily="49" charset="-122"/>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2024006" y="1955058"/>
                <a:ext cx="3571251" cy="1631216"/>
              </a:xfrm>
              <a:prstGeom prst="rect">
                <a:avLst/>
              </a:prstGeom>
              <a:blipFill>
                <a:blip r:embed="rId7"/>
                <a:stretch>
                  <a:fillRect l="-1706" t="-2247" b="-5243"/>
                </a:stretch>
              </a:blipFill>
            </p:spPr>
            <p:txBody>
              <a:bodyPr/>
              <a:lstStyle/>
              <a:p>
                <a:r>
                  <a:rPr lang="zh-CN" altLang="en-US">
                    <a:noFill/>
                  </a:rPr>
                  <a:t> </a:t>
                </a:r>
              </a:p>
            </p:txBody>
          </p:sp>
        </mc:Fallback>
      </mc:AlternateContent>
      <p:sp>
        <p:nvSpPr>
          <p:cNvPr id="10" name="矩形 9"/>
          <p:cNvSpPr/>
          <p:nvPr/>
        </p:nvSpPr>
        <p:spPr>
          <a:xfrm>
            <a:off x="6515879" y="4511011"/>
            <a:ext cx="5430369" cy="646331"/>
          </a:xfrm>
          <a:prstGeom prst="rect">
            <a:avLst/>
          </a:prstGeom>
        </p:spPr>
        <p:txBody>
          <a:bodyPr wrap="square">
            <a:spAutoFit/>
          </a:bodyPr>
          <a:lstStyle/>
          <a:p>
            <a:pPr algn="just"/>
            <a:r>
              <a:rPr lang="zh-CN" altLang="en-US" dirty="0" smtClean="0">
                <a:latin typeface="黑体" panose="02010609060101010101" pitchFamily="49" charset="-122"/>
                <a:ea typeface="黑体" panose="02010609060101010101" pitchFamily="49" charset="-122"/>
              </a:rPr>
              <a:t>深蹲持续时间的</a:t>
            </a:r>
            <a:r>
              <a:rPr lang="en-US" altLang="zh-CN" dirty="0" smtClean="0">
                <a:latin typeface="黑体" panose="02010609060101010101" pitchFamily="49" charset="-122"/>
                <a:ea typeface="黑体" panose="02010609060101010101" pitchFamily="49" charset="-122"/>
              </a:rPr>
              <a:t>CDF       </a:t>
            </a:r>
            <a:r>
              <a:rPr lang="zh-CN" altLang="en-US" dirty="0" smtClean="0">
                <a:latin typeface="黑体" panose="02010609060101010101" pitchFamily="49" charset="-122"/>
                <a:ea typeface="黑体" panose="02010609060101010101" pitchFamily="49" charset="-122"/>
              </a:rPr>
              <a:t>开始、结束时刻和持续</a:t>
            </a:r>
            <a:endParaRPr lang="en-US" altLang="zh-CN" dirty="0" smtClean="0">
              <a:latin typeface="黑体" panose="02010609060101010101" pitchFamily="49" charset="-122"/>
              <a:ea typeface="黑体" panose="02010609060101010101" pitchFamily="49" charset="-122"/>
            </a:endParaRPr>
          </a:p>
          <a:p>
            <a:pPr algn="just"/>
            <a:r>
              <a:rPr lang="zh-CN" altLang="en-US" dirty="0" smtClean="0">
                <a:latin typeface="黑体" panose="02010609060101010101" pitchFamily="49" charset="-122"/>
                <a:ea typeface="黑体" panose="02010609060101010101" pitchFamily="49" charset="-122"/>
              </a:rPr>
              <a:t>                            时间的误差</a:t>
            </a:r>
            <a:r>
              <a:rPr lang="en-US" altLang="zh-CN" dirty="0" smtClean="0">
                <a:latin typeface="黑体" panose="02010609060101010101" pitchFamily="49" charset="-122"/>
                <a:ea typeface="黑体" panose="02010609060101010101" pitchFamily="49" charset="-122"/>
              </a:rPr>
              <a:t>CDF</a:t>
            </a:r>
            <a:r>
              <a:rPr lang="zh-CN" altLang="en-US" dirty="0" smtClean="0">
                <a:latin typeface="黑体" panose="02010609060101010101" pitchFamily="49" charset="-122"/>
                <a:ea typeface="黑体" panose="02010609060101010101" pitchFamily="49" charset="-122"/>
              </a:rPr>
              <a:t>图</a:t>
            </a:r>
            <a:endParaRPr lang="zh-CN" altLang="en-US" dirty="0">
              <a:latin typeface="黑体" panose="02010609060101010101" pitchFamily="49" charset="-122"/>
              <a:ea typeface="黑体" panose="02010609060101010101" pitchFamily="49" charset="-122"/>
            </a:endParaRPr>
          </a:p>
        </p:txBody>
      </p:sp>
      <p:grpSp>
        <p:nvGrpSpPr>
          <p:cNvPr id="11" name="组合 10"/>
          <p:cNvGrpSpPr/>
          <p:nvPr/>
        </p:nvGrpSpPr>
        <p:grpSpPr>
          <a:xfrm>
            <a:off x="0" y="3811753"/>
            <a:ext cx="1567543" cy="513505"/>
            <a:chOff x="0" y="3811753"/>
            <a:chExt cx="1567543" cy="513505"/>
          </a:xfrm>
        </p:grpSpPr>
        <p:pic>
          <p:nvPicPr>
            <p:cNvPr id="12" name="图片 11"/>
            <p:cNvPicPr>
              <a:picLocks noChangeAspect="1"/>
            </p:cNvPicPr>
            <p:nvPr/>
          </p:nvPicPr>
          <p:blipFill>
            <a:blip r:embed="rId8"/>
            <a:stretch>
              <a:fillRect/>
            </a:stretch>
          </p:blipFill>
          <p:spPr>
            <a:xfrm>
              <a:off x="0" y="3811753"/>
              <a:ext cx="1567543" cy="513505"/>
            </a:xfrm>
            <a:prstGeom prst="rect">
              <a:avLst/>
            </a:prstGeom>
          </p:spPr>
        </p:pic>
        <p:sp>
          <p:nvSpPr>
            <p:cNvPr id="13" name="文本框 12"/>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09126" y="407356"/>
            <a:ext cx="4164491" cy="857630"/>
            <a:chOff x="2209126" y="407356"/>
            <a:chExt cx="4164491" cy="857630"/>
          </a:xfrm>
        </p:grpSpPr>
        <p:pic>
          <p:nvPicPr>
            <p:cNvPr id="15" name="图片 14"/>
            <p:cNvPicPr>
              <a:picLocks noChangeAspect="1"/>
            </p:cNvPicPr>
            <p:nvPr/>
          </p:nvPicPr>
          <p:blipFill>
            <a:blip r:embed="rId9"/>
            <a:stretch>
              <a:fillRect/>
            </a:stretch>
          </p:blipFill>
          <p:spPr>
            <a:xfrm>
              <a:off x="2209126" y="407356"/>
              <a:ext cx="4164491" cy="857630"/>
            </a:xfrm>
            <a:prstGeom prst="rect">
              <a:avLst/>
            </a:prstGeom>
          </p:spPr>
        </p:pic>
        <p:sp>
          <p:nvSpPr>
            <p:cNvPr id="16" name="文本框 15"/>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96654866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957791"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运动识别</a:t>
            </a:r>
          </a:p>
        </p:txBody>
      </p:sp>
      <p:pic>
        <p:nvPicPr>
          <p:cNvPr id="8" name="图片 7"/>
          <p:cNvPicPr>
            <a:picLocks noChangeAspect="1"/>
          </p:cNvPicPr>
          <p:nvPr/>
        </p:nvPicPr>
        <p:blipFill>
          <a:blip r:embed="rId3"/>
          <a:stretch>
            <a:fillRect/>
          </a:stretch>
        </p:blipFill>
        <p:spPr>
          <a:xfrm>
            <a:off x="2718954" y="4063807"/>
            <a:ext cx="8333745" cy="1268499"/>
          </a:xfrm>
          <a:prstGeom prst="rect">
            <a:avLst/>
          </a:prstGeom>
        </p:spPr>
      </p:pic>
      <p:pic>
        <p:nvPicPr>
          <p:cNvPr id="9" name="图片 8"/>
          <p:cNvPicPr>
            <a:picLocks noChangeAspect="1"/>
          </p:cNvPicPr>
          <p:nvPr/>
        </p:nvPicPr>
        <p:blipFill>
          <a:blip r:embed="rId4"/>
          <a:stretch>
            <a:fillRect/>
          </a:stretch>
        </p:blipFill>
        <p:spPr>
          <a:xfrm>
            <a:off x="7547568" y="1572601"/>
            <a:ext cx="3442987" cy="2333579"/>
          </a:xfrm>
          <a:prstGeom prst="rect">
            <a:avLst/>
          </a:prstGeom>
        </p:spPr>
      </p:pic>
      <p:pic>
        <p:nvPicPr>
          <p:cNvPr id="11" name="图片 10"/>
          <p:cNvPicPr>
            <a:picLocks noChangeAspect="1"/>
          </p:cNvPicPr>
          <p:nvPr/>
        </p:nvPicPr>
        <p:blipFill>
          <a:blip r:embed="rId5"/>
          <a:stretch>
            <a:fillRect/>
          </a:stretch>
        </p:blipFill>
        <p:spPr>
          <a:xfrm>
            <a:off x="2718954" y="5489933"/>
            <a:ext cx="8333745" cy="1126775"/>
          </a:xfrm>
          <a:prstGeom prst="rect">
            <a:avLst/>
          </a:prstGeom>
        </p:spPr>
      </p:pic>
      <p:grpSp>
        <p:nvGrpSpPr>
          <p:cNvPr id="5" name="组合 4"/>
          <p:cNvGrpSpPr/>
          <p:nvPr/>
        </p:nvGrpSpPr>
        <p:grpSpPr>
          <a:xfrm>
            <a:off x="2906964" y="1781786"/>
            <a:ext cx="3108543" cy="1733109"/>
            <a:chOff x="2373843" y="1781786"/>
            <a:chExt cx="3108543" cy="1733109"/>
          </a:xfrm>
        </p:grpSpPr>
        <p:sp>
          <p:nvSpPr>
            <p:cNvPr id="2" name="矩形 1"/>
            <p:cNvSpPr/>
            <p:nvPr/>
          </p:nvSpPr>
          <p:spPr>
            <a:xfrm>
              <a:off x="2373843" y="1781786"/>
              <a:ext cx="2800767" cy="1113766"/>
            </a:xfrm>
            <a:prstGeom prst="rect">
              <a:avLst/>
            </a:prstGeom>
          </p:spPr>
          <p:txBody>
            <a:bodyPr wrap="none">
              <a:spAutoFit/>
            </a:bodyPr>
            <a:lstStyle/>
            <a:p>
              <a:pPr indent="304800" algn="ctr">
                <a:lnSpc>
                  <a:spcPct val="150000"/>
                </a:lnSpc>
              </a:pPr>
              <a:r>
                <a:rPr lang="zh-CN" altLang="zh-CN" sz="2400" dirty="0" smtClean="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smtClean="0">
                  <a:solidFill>
                    <a:schemeClr val="tx1">
                      <a:lumMod val="75000"/>
                      <a:lumOff val="25000"/>
                    </a:schemeClr>
                  </a:solidFill>
                  <a:latin typeface="黑体" panose="02010609060101010101" pitchFamily="49" charset="-122"/>
                  <a:ea typeface="黑体" panose="02010609060101010101" pitchFamily="49" charset="-122"/>
                </a:rPr>
                <a:t>1</a:t>
              </a:r>
              <a:r>
                <a:rPr lang="zh-CN" altLang="zh-CN" sz="2400" dirty="0" smtClean="0">
                  <a:solidFill>
                    <a:schemeClr val="tx1">
                      <a:lumMod val="75000"/>
                      <a:lumOff val="25000"/>
                    </a:schemeClr>
                  </a:solidFill>
                  <a:latin typeface="黑体" panose="02010609060101010101" pitchFamily="49" charset="-122"/>
                  <a:ea typeface="黑体" panose="02010609060101010101" pitchFamily="49" charset="-122"/>
                </a:rPr>
                <a:t>）分类器</a:t>
              </a:r>
              <a:r>
                <a:rPr lang="zh-CN" altLang="zh-CN" sz="2400" dirty="0">
                  <a:solidFill>
                    <a:schemeClr val="tx1">
                      <a:lumMod val="75000"/>
                      <a:lumOff val="25000"/>
                    </a:schemeClr>
                  </a:solidFill>
                  <a:latin typeface="黑体" panose="02010609060101010101" pitchFamily="49" charset="-122"/>
                  <a:ea typeface="黑体" panose="02010609060101010101" pitchFamily="49" charset="-122"/>
                </a:rPr>
                <a:t>评估</a:t>
              </a:r>
            </a:p>
            <a:p>
              <a:pPr indent="304800" algn="ctr">
                <a:lnSpc>
                  <a:spcPct val="150000"/>
                </a:lnSpc>
              </a:pPr>
              <a:endParaRPr lang="zh-CN" altLang="zh-CN" sz="24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3" name="矩形 2"/>
            <p:cNvSpPr/>
            <p:nvPr/>
          </p:nvSpPr>
          <p:spPr>
            <a:xfrm>
              <a:off x="2373843" y="2384926"/>
              <a:ext cx="3108543" cy="646331"/>
            </a:xfrm>
            <a:prstGeom prst="rect">
              <a:avLst/>
            </a:prstGeom>
          </p:spPr>
          <p:txBody>
            <a:bodyPr wrap="none">
              <a:spAutoFit/>
            </a:bodyPr>
            <a:lstStyle/>
            <a:p>
              <a:pPr indent="304800" algn="ctr">
                <a:lnSpc>
                  <a:spcPct val="150000"/>
                </a:lnSpc>
                <a:spcAft>
                  <a:spcPts val="0"/>
                </a:spcAft>
              </a:pPr>
              <a:r>
                <a:rPr lang="zh-CN" altLang="zh-CN" sz="24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tx1">
                      <a:lumMod val="75000"/>
                      <a:lumOff val="25000"/>
                    </a:schemeClr>
                  </a:solidFill>
                  <a:latin typeface="黑体" panose="02010609060101010101" pitchFamily="49" charset="-122"/>
                  <a:ea typeface="黑体" panose="02010609060101010101" pitchFamily="49" charset="-122"/>
                </a:rPr>
                <a:t>2</a:t>
              </a:r>
              <a:r>
                <a:rPr lang="zh-CN" altLang="zh-CN" sz="2400" dirty="0">
                  <a:solidFill>
                    <a:schemeClr val="tx1">
                      <a:lumMod val="75000"/>
                      <a:lumOff val="25000"/>
                    </a:schemeClr>
                  </a:solidFill>
                  <a:latin typeface="黑体" panose="02010609060101010101" pitchFamily="49" charset="-122"/>
                  <a:ea typeface="黑体" panose="02010609060101010101" pitchFamily="49" charset="-122"/>
                </a:rPr>
                <a:t>）特征组合评估</a:t>
              </a:r>
            </a:p>
          </p:txBody>
        </p:sp>
        <p:sp>
          <p:nvSpPr>
            <p:cNvPr id="4" name="矩形 3"/>
            <p:cNvSpPr/>
            <p:nvPr/>
          </p:nvSpPr>
          <p:spPr>
            <a:xfrm>
              <a:off x="2373843" y="2933838"/>
              <a:ext cx="2828018" cy="581057"/>
            </a:xfrm>
            <a:prstGeom prst="rect">
              <a:avLst/>
            </a:prstGeom>
          </p:spPr>
          <p:txBody>
            <a:bodyPr wrap="none">
              <a:spAutoFit/>
            </a:bodyPr>
            <a:lstStyle/>
            <a:p>
              <a:pPr indent="304800" algn="ctr">
                <a:lnSpc>
                  <a:spcPct val="150000"/>
                </a:lnSpc>
              </a:pPr>
              <a:r>
                <a:rPr lang="zh-CN" altLang="zh-CN" sz="2400" dirty="0">
                  <a:solidFill>
                    <a:schemeClr val="tx1">
                      <a:lumMod val="75000"/>
                      <a:lumOff val="25000"/>
                    </a:schemeClr>
                  </a:solidFill>
                  <a:latin typeface="黑体" panose="02010609060101010101" pitchFamily="49" charset="-122"/>
                  <a:ea typeface="黑体" panose="02010609060101010101" pitchFamily="49" charset="-122"/>
                </a:rPr>
                <a:t>（</a:t>
              </a:r>
              <a:r>
                <a:rPr lang="en-US" altLang="zh-CN" sz="2400" dirty="0">
                  <a:solidFill>
                    <a:schemeClr val="tx1">
                      <a:lumMod val="75000"/>
                      <a:lumOff val="25000"/>
                    </a:schemeClr>
                  </a:solidFill>
                  <a:latin typeface="黑体" panose="02010609060101010101" pitchFamily="49" charset="-122"/>
                  <a:ea typeface="黑体" panose="02010609060101010101" pitchFamily="49" charset="-122"/>
                </a:rPr>
                <a:t>3</a:t>
              </a:r>
              <a:r>
                <a:rPr lang="zh-CN" altLang="zh-CN" sz="2400" dirty="0">
                  <a:solidFill>
                    <a:schemeClr val="tx1">
                      <a:lumMod val="75000"/>
                      <a:lumOff val="25000"/>
                    </a:schemeClr>
                  </a:solidFill>
                  <a:latin typeface="黑体" panose="02010609060101010101" pitchFamily="49" charset="-122"/>
                  <a:ea typeface="黑体" panose="02010609060101010101" pitchFamily="49" charset="-122"/>
                </a:rPr>
                <a:t>）持久性评估</a:t>
              </a:r>
            </a:p>
          </p:txBody>
        </p:sp>
      </p:grpSp>
      <p:grpSp>
        <p:nvGrpSpPr>
          <p:cNvPr id="10" name="组合 9"/>
          <p:cNvGrpSpPr/>
          <p:nvPr/>
        </p:nvGrpSpPr>
        <p:grpSpPr>
          <a:xfrm>
            <a:off x="0" y="3811753"/>
            <a:ext cx="1567543" cy="513505"/>
            <a:chOff x="0" y="3811753"/>
            <a:chExt cx="1567543" cy="513505"/>
          </a:xfrm>
        </p:grpSpPr>
        <p:pic>
          <p:nvPicPr>
            <p:cNvPr id="12" name="图片 11"/>
            <p:cNvPicPr>
              <a:picLocks noChangeAspect="1"/>
            </p:cNvPicPr>
            <p:nvPr/>
          </p:nvPicPr>
          <p:blipFill>
            <a:blip r:embed="rId6"/>
            <a:stretch>
              <a:fillRect/>
            </a:stretch>
          </p:blipFill>
          <p:spPr>
            <a:xfrm>
              <a:off x="0" y="3811753"/>
              <a:ext cx="1567543" cy="513505"/>
            </a:xfrm>
            <a:prstGeom prst="rect">
              <a:avLst/>
            </a:prstGeom>
          </p:spPr>
        </p:pic>
        <p:sp>
          <p:nvSpPr>
            <p:cNvPr id="13" name="文本框 12"/>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209126" y="407356"/>
            <a:ext cx="4164491" cy="857630"/>
            <a:chOff x="2209126" y="407356"/>
            <a:chExt cx="4164491" cy="857630"/>
          </a:xfrm>
        </p:grpSpPr>
        <p:pic>
          <p:nvPicPr>
            <p:cNvPr id="15" name="图片 14"/>
            <p:cNvPicPr>
              <a:picLocks noChangeAspect="1"/>
            </p:cNvPicPr>
            <p:nvPr/>
          </p:nvPicPr>
          <p:blipFill>
            <a:blip r:embed="rId7"/>
            <a:stretch>
              <a:fillRect/>
            </a:stretch>
          </p:blipFill>
          <p:spPr>
            <a:xfrm>
              <a:off x="2209126" y="407356"/>
              <a:ext cx="4164491" cy="857630"/>
            </a:xfrm>
            <a:prstGeom prst="rect">
              <a:avLst/>
            </a:prstGeom>
          </p:spPr>
        </p:pic>
        <p:sp>
          <p:nvSpPr>
            <p:cNvPr id="16" name="文本框 15"/>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555173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957792"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参数评估</a:t>
            </a:r>
          </a:p>
        </p:txBody>
      </p:sp>
      <p:pic>
        <p:nvPicPr>
          <p:cNvPr id="3" name="图片 2"/>
          <p:cNvPicPr>
            <a:picLocks noChangeAspect="1"/>
          </p:cNvPicPr>
          <p:nvPr/>
        </p:nvPicPr>
        <p:blipFill rotWithShape="1">
          <a:blip r:embed="rId3"/>
          <a:srcRect b="13390"/>
          <a:stretch/>
        </p:blipFill>
        <p:spPr>
          <a:xfrm>
            <a:off x="3927492" y="1362237"/>
            <a:ext cx="5504561" cy="2208277"/>
          </a:xfrm>
          <a:prstGeom prst="rect">
            <a:avLst/>
          </a:prstGeom>
        </p:spPr>
      </p:pic>
      <p:pic>
        <p:nvPicPr>
          <p:cNvPr id="4" name="图片 3"/>
          <p:cNvPicPr>
            <a:picLocks noChangeAspect="1"/>
          </p:cNvPicPr>
          <p:nvPr/>
        </p:nvPicPr>
        <p:blipFill rotWithShape="1">
          <a:blip r:embed="rId4"/>
          <a:srcRect l="49009" b="12130"/>
          <a:stretch/>
        </p:blipFill>
        <p:spPr>
          <a:xfrm>
            <a:off x="7697505" y="4165840"/>
            <a:ext cx="3298494" cy="2365590"/>
          </a:xfrm>
          <a:prstGeom prst="rect">
            <a:avLst/>
          </a:prstGeom>
        </p:spPr>
      </p:pic>
      <p:pic>
        <p:nvPicPr>
          <p:cNvPr id="11" name="图片 10"/>
          <p:cNvPicPr>
            <a:picLocks noChangeAspect="1"/>
          </p:cNvPicPr>
          <p:nvPr/>
        </p:nvPicPr>
        <p:blipFill rotWithShape="1">
          <a:blip r:embed="rId4"/>
          <a:srcRect r="50750" b="12400"/>
          <a:stretch/>
        </p:blipFill>
        <p:spPr>
          <a:xfrm>
            <a:off x="2627087" y="4165838"/>
            <a:ext cx="3185883" cy="2358333"/>
          </a:xfrm>
          <a:prstGeom prst="rect">
            <a:avLst/>
          </a:prstGeom>
        </p:spPr>
      </p:pic>
      <p:cxnSp>
        <p:nvCxnSpPr>
          <p:cNvPr id="12" name="直接连接符 11"/>
          <p:cNvCxnSpPr/>
          <p:nvPr/>
        </p:nvCxnSpPr>
        <p:spPr>
          <a:xfrm>
            <a:off x="2046516" y="4011684"/>
            <a:ext cx="9760857" cy="0"/>
          </a:xfrm>
          <a:prstGeom prst="line">
            <a:avLst/>
          </a:prstGeom>
          <a:ln/>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6900863" y="4211188"/>
            <a:ext cx="18825" cy="2498961"/>
          </a:xfrm>
          <a:prstGeom prst="line">
            <a:avLst/>
          </a:prstGeom>
        </p:spPr>
        <p:style>
          <a:lnRef idx="1">
            <a:schemeClr val="dk1"/>
          </a:lnRef>
          <a:fillRef idx="0">
            <a:schemeClr val="dk1"/>
          </a:fillRef>
          <a:effectRef idx="0">
            <a:schemeClr val="dk1"/>
          </a:effectRef>
          <a:fontRef idx="minor">
            <a:schemeClr val="tx1"/>
          </a:fontRef>
        </p:style>
      </p:cxnSp>
      <p:sp>
        <p:nvSpPr>
          <p:cNvPr id="8" name="矩形 7"/>
          <p:cNvSpPr/>
          <p:nvPr/>
        </p:nvSpPr>
        <p:spPr>
          <a:xfrm>
            <a:off x="4345004" y="3488198"/>
            <a:ext cx="730996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不同距离的计数误差    不同距离信号的标准偏差</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2935802" y="6488668"/>
            <a:ext cx="8145855"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接收器放置的高度的影响                       </a:t>
            </a:r>
            <a:r>
              <a:rPr lang="zh-CN" altLang="en-US" dirty="0" smtClean="0">
                <a:latin typeface="黑体" panose="02010609060101010101" pitchFamily="49" charset="-122"/>
                <a:ea typeface="黑体" panose="02010609060101010101" pitchFamily="49" charset="-122"/>
              </a:rPr>
              <a:t>     窗口</a:t>
            </a:r>
            <a:r>
              <a:rPr lang="zh-CN" altLang="en-US" dirty="0" smtClean="0">
                <a:latin typeface="黑体" panose="02010609060101010101" pitchFamily="49" charset="-122"/>
                <a:ea typeface="黑体" panose="02010609060101010101" pitchFamily="49" charset="-122"/>
              </a:rPr>
              <a:t>大小的影响</a:t>
            </a:r>
            <a:endParaRPr lang="zh-CN" altLang="en-US" dirty="0">
              <a:latin typeface="黑体" panose="02010609060101010101" pitchFamily="49" charset="-122"/>
              <a:ea typeface="黑体" panose="02010609060101010101" pitchFamily="49" charset="-122"/>
            </a:endParaRPr>
          </a:p>
        </p:txBody>
      </p:sp>
      <p:grpSp>
        <p:nvGrpSpPr>
          <p:cNvPr id="10" name="组合 9"/>
          <p:cNvGrpSpPr/>
          <p:nvPr/>
        </p:nvGrpSpPr>
        <p:grpSpPr>
          <a:xfrm>
            <a:off x="0" y="3811753"/>
            <a:ext cx="1567543" cy="513505"/>
            <a:chOff x="0" y="3811753"/>
            <a:chExt cx="1567543" cy="513505"/>
          </a:xfrm>
        </p:grpSpPr>
        <p:pic>
          <p:nvPicPr>
            <p:cNvPr id="13" name="图片 12"/>
            <p:cNvPicPr>
              <a:picLocks noChangeAspect="1"/>
            </p:cNvPicPr>
            <p:nvPr/>
          </p:nvPicPr>
          <p:blipFill>
            <a:blip r:embed="rId5"/>
            <a:stretch>
              <a:fillRect/>
            </a:stretch>
          </p:blipFill>
          <p:spPr>
            <a:xfrm>
              <a:off x="0" y="3811753"/>
              <a:ext cx="1567543" cy="513505"/>
            </a:xfrm>
            <a:prstGeom prst="rect">
              <a:avLst/>
            </a:prstGeom>
          </p:spPr>
        </p:pic>
        <p:sp>
          <p:nvSpPr>
            <p:cNvPr id="14" name="文本框 13"/>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209126" y="407356"/>
            <a:ext cx="4164491" cy="857630"/>
            <a:chOff x="2209126" y="407356"/>
            <a:chExt cx="4164491" cy="857630"/>
          </a:xfrm>
        </p:grpSpPr>
        <p:pic>
          <p:nvPicPr>
            <p:cNvPr id="16" name="图片 15"/>
            <p:cNvPicPr>
              <a:picLocks noChangeAspect="1"/>
            </p:cNvPicPr>
            <p:nvPr/>
          </p:nvPicPr>
          <p:blipFill>
            <a:blip r:embed="rId6"/>
            <a:stretch>
              <a:fillRect/>
            </a:stretch>
          </p:blipFill>
          <p:spPr>
            <a:xfrm>
              <a:off x="2209126" y="407356"/>
              <a:ext cx="4164491" cy="857630"/>
            </a:xfrm>
            <a:prstGeom prst="rect">
              <a:avLst/>
            </a:prstGeom>
          </p:spPr>
        </p:pic>
        <p:sp>
          <p:nvSpPr>
            <p:cNvPr id="17" name="文本框 16"/>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65838405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650018" y="561593"/>
            <a:ext cx="2339102"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多人运动评估</a:t>
            </a:r>
          </a:p>
        </p:txBody>
      </p:sp>
      <p:pic>
        <p:nvPicPr>
          <p:cNvPr id="5" name="图片 4"/>
          <p:cNvPicPr>
            <a:picLocks noChangeAspect="1"/>
          </p:cNvPicPr>
          <p:nvPr/>
        </p:nvPicPr>
        <p:blipFill rotWithShape="1">
          <a:blip r:embed="rId3"/>
          <a:srcRect b="12265"/>
          <a:stretch/>
        </p:blipFill>
        <p:spPr>
          <a:xfrm>
            <a:off x="2254946" y="1519418"/>
            <a:ext cx="5751144" cy="2312353"/>
          </a:xfrm>
          <a:prstGeom prst="rect">
            <a:avLst/>
          </a:prstGeom>
        </p:spPr>
      </p:pic>
      <p:pic>
        <p:nvPicPr>
          <p:cNvPr id="8" name="图片 7"/>
          <p:cNvPicPr>
            <a:picLocks noChangeAspect="1"/>
          </p:cNvPicPr>
          <p:nvPr/>
        </p:nvPicPr>
        <p:blipFill>
          <a:blip r:embed="rId4"/>
          <a:stretch>
            <a:fillRect/>
          </a:stretch>
        </p:blipFill>
        <p:spPr>
          <a:xfrm>
            <a:off x="8006090" y="1519418"/>
            <a:ext cx="3522508" cy="2802293"/>
          </a:xfrm>
          <a:prstGeom prst="rect">
            <a:avLst/>
          </a:prstGeom>
        </p:spPr>
      </p:pic>
      <p:pic>
        <p:nvPicPr>
          <p:cNvPr id="14" name="图片 13"/>
          <p:cNvPicPr>
            <a:picLocks noChangeAspect="1"/>
          </p:cNvPicPr>
          <p:nvPr/>
        </p:nvPicPr>
        <p:blipFill>
          <a:blip r:embed="rId5"/>
          <a:stretch>
            <a:fillRect/>
          </a:stretch>
        </p:blipFill>
        <p:spPr>
          <a:xfrm>
            <a:off x="5373213" y="4526657"/>
            <a:ext cx="3082335" cy="2273723"/>
          </a:xfrm>
          <a:prstGeom prst="rect">
            <a:avLst/>
          </a:prstGeom>
        </p:spPr>
      </p:pic>
      <p:sp>
        <p:nvSpPr>
          <p:cNvPr id="10" name="矩形 9"/>
          <p:cNvSpPr/>
          <p:nvPr/>
        </p:nvSpPr>
        <p:spPr>
          <a:xfrm>
            <a:off x="2559933" y="5545461"/>
            <a:ext cx="2492990"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室外环境下的计数错误</a:t>
            </a:r>
          </a:p>
        </p:txBody>
      </p:sp>
      <p:cxnSp>
        <p:nvCxnSpPr>
          <p:cNvPr id="16" name="直接连接符 15"/>
          <p:cNvCxnSpPr/>
          <p:nvPr/>
        </p:nvCxnSpPr>
        <p:spPr>
          <a:xfrm>
            <a:off x="2033953" y="4482893"/>
            <a:ext cx="9760857" cy="0"/>
          </a:xfrm>
          <a:prstGeom prst="line">
            <a:avLst/>
          </a:prstGeom>
          <a:ln/>
        </p:spPr>
        <p:style>
          <a:lnRef idx="1">
            <a:schemeClr val="dk1"/>
          </a:lnRef>
          <a:fillRef idx="0">
            <a:schemeClr val="dk1"/>
          </a:fillRef>
          <a:effectRef idx="0">
            <a:schemeClr val="dk1"/>
          </a:effectRef>
          <a:fontRef idx="minor">
            <a:schemeClr val="tx1"/>
          </a:fontRef>
        </p:style>
      </p:cxnSp>
      <p:sp>
        <p:nvSpPr>
          <p:cNvPr id="9" name="矩形 8"/>
          <p:cNvSpPr/>
          <p:nvPr/>
        </p:nvSpPr>
        <p:spPr>
          <a:xfrm>
            <a:off x="2646832" y="3970366"/>
            <a:ext cx="5306997"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多用户同时运动实景      多用户同时运动部署图</a:t>
            </a:r>
            <a:endParaRPr lang="zh-CN" altLang="en-US"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rotWithShape="1">
          <a:blip r:embed="rId6"/>
          <a:srcRect l="65920" t="16359" r="1296" b="17496"/>
          <a:stretch/>
        </p:blipFill>
        <p:spPr>
          <a:xfrm>
            <a:off x="8577943" y="4626089"/>
            <a:ext cx="2569030" cy="1956547"/>
          </a:xfrm>
          <a:prstGeom prst="rect">
            <a:avLst/>
          </a:prstGeom>
        </p:spPr>
      </p:pic>
      <p:grpSp>
        <p:nvGrpSpPr>
          <p:cNvPr id="12" name="组合 11"/>
          <p:cNvGrpSpPr/>
          <p:nvPr/>
        </p:nvGrpSpPr>
        <p:grpSpPr>
          <a:xfrm>
            <a:off x="0" y="3811753"/>
            <a:ext cx="1567543" cy="513505"/>
            <a:chOff x="0" y="3811753"/>
            <a:chExt cx="1567543" cy="513505"/>
          </a:xfrm>
        </p:grpSpPr>
        <p:pic>
          <p:nvPicPr>
            <p:cNvPr id="13" name="图片 12"/>
            <p:cNvPicPr>
              <a:picLocks noChangeAspect="1"/>
            </p:cNvPicPr>
            <p:nvPr/>
          </p:nvPicPr>
          <p:blipFill>
            <a:blip r:embed="rId7"/>
            <a:stretch>
              <a:fillRect/>
            </a:stretch>
          </p:blipFill>
          <p:spPr>
            <a:xfrm>
              <a:off x="0" y="3811753"/>
              <a:ext cx="1567543" cy="513505"/>
            </a:xfrm>
            <a:prstGeom prst="rect">
              <a:avLst/>
            </a:prstGeom>
          </p:spPr>
        </p:pic>
        <p:sp>
          <p:nvSpPr>
            <p:cNvPr id="15" name="文本框 14"/>
            <p:cNvSpPr txBox="1"/>
            <p:nvPr/>
          </p:nvSpPr>
          <p:spPr>
            <a:xfrm>
              <a:off x="364356" y="3896017"/>
              <a:ext cx="996976"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系统评估</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2209126" y="407356"/>
            <a:ext cx="4164491" cy="857630"/>
            <a:chOff x="2209126" y="407356"/>
            <a:chExt cx="4164491" cy="857630"/>
          </a:xfrm>
        </p:grpSpPr>
        <p:pic>
          <p:nvPicPr>
            <p:cNvPr id="18" name="图片 17"/>
            <p:cNvPicPr>
              <a:picLocks noChangeAspect="1"/>
            </p:cNvPicPr>
            <p:nvPr/>
          </p:nvPicPr>
          <p:blipFill>
            <a:blip r:embed="rId8"/>
            <a:stretch>
              <a:fillRect/>
            </a:stretch>
          </p:blipFill>
          <p:spPr>
            <a:xfrm>
              <a:off x="2209126" y="407356"/>
              <a:ext cx="4164491" cy="857630"/>
            </a:xfrm>
            <a:prstGeom prst="rect">
              <a:avLst/>
            </a:prstGeom>
          </p:spPr>
        </p:pic>
        <p:sp>
          <p:nvSpPr>
            <p:cNvPr id="19" name="文本框 18"/>
            <p:cNvSpPr txBox="1"/>
            <p:nvPr/>
          </p:nvSpPr>
          <p:spPr>
            <a:xfrm>
              <a:off x="2209126" y="513006"/>
              <a:ext cx="2257677"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系统评估</a:t>
              </a:r>
              <a:endParaRPr lang="zh-CN" altLang="en-US" sz="36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187477850"/>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29692" y="1901628"/>
            <a:ext cx="9576079" cy="3785652"/>
          </a:xfrm>
          <a:prstGeom prst="rect">
            <a:avLst/>
          </a:prstGeom>
        </p:spPr>
        <p:txBody>
          <a:bodyPr wrap="square">
            <a:spAutoFit/>
          </a:bodyPr>
          <a:lstStyle/>
          <a:p>
            <a:pPr indent="304800" algn="just">
              <a:lnSpc>
                <a:spcPct val="150000"/>
              </a:lnSpc>
              <a:spcAft>
                <a:spcPts val="0"/>
              </a:spcAft>
            </a:pPr>
            <a:r>
              <a:rPr lang="zh-CN" altLang="zh-CN" sz="2000" kern="100" dirty="0">
                <a:latin typeface="黑体" panose="02010609060101010101" pitchFamily="49" charset="-122"/>
                <a:ea typeface="黑体" panose="02010609060101010101" pitchFamily="49" charset="-122"/>
                <a:cs typeface="Arial" panose="020B0604020202020204" pitchFamily="34" charset="0"/>
              </a:rPr>
              <a:t>（</a:t>
            </a:r>
            <a:r>
              <a:rPr lang="en-US" altLang="zh-CN" sz="2000" kern="100" dirty="0">
                <a:latin typeface="黑体" panose="02010609060101010101" pitchFamily="49" charset="-122"/>
                <a:ea typeface="黑体" panose="02010609060101010101" pitchFamily="49" charset="-122"/>
                <a:cs typeface="Arial" panose="020B0604020202020204" pitchFamily="34" charset="0"/>
              </a:rPr>
              <a:t>1</a:t>
            </a:r>
            <a:r>
              <a:rPr lang="zh-CN" altLang="zh-CN" sz="2000" kern="100" dirty="0">
                <a:latin typeface="黑体" panose="02010609060101010101" pitchFamily="49" charset="-122"/>
                <a:ea typeface="黑体" panose="02010609060101010101" pitchFamily="49" charset="-122"/>
                <a:cs typeface="Arial" panose="020B0604020202020204" pitchFamily="34" charset="0"/>
              </a:rPr>
              <a:t>）本文提出并验证了将蜂窝移动信号应用于徒手健身监测的可行性，证明了蜂窝移动信号可作为新的无线感知信号</a:t>
            </a:r>
            <a:r>
              <a:rPr lang="zh-CN" altLang="zh-CN" sz="2000" kern="100" dirty="0" smtClean="0">
                <a:latin typeface="黑体" panose="02010609060101010101" pitchFamily="49" charset="-122"/>
                <a:ea typeface="黑体" panose="02010609060101010101" pitchFamily="49" charset="-122"/>
                <a:cs typeface="Arial" panose="020B0604020202020204" pitchFamily="34" charset="0"/>
              </a:rPr>
              <a:t>。</a:t>
            </a:r>
            <a:endParaRPr lang="en-US" altLang="zh-CN" sz="2000" kern="100" dirty="0" smtClean="0">
              <a:latin typeface="黑体" panose="02010609060101010101" pitchFamily="49" charset="-122"/>
              <a:ea typeface="黑体" panose="02010609060101010101" pitchFamily="49" charset="-122"/>
              <a:cs typeface="Arial" panose="020B0604020202020204" pitchFamily="34" charset="0"/>
            </a:endParaRPr>
          </a:p>
          <a:p>
            <a:pPr indent="304800" algn="just">
              <a:lnSpc>
                <a:spcPct val="150000"/>
              </a:lnSpc>
              <a:spcAft>
                <a:spcPts val="0"/>
              </a:spcAft>
            </a:pPr>
            <a:endParaRPr lang="zh-CN" altLang="zh-CN" sz="2000" kern="100" dirty="0">
              <a:latin typeface="黑体" panose="02010609060101010101" pitchFamily="49" charset="-122"/>
              <a:ea typeface="黑体" panose="02010609060101010101" pitchFamily="49" charset="-122"/>
              <a:cs typeface="Arial" panose="020B0604020202020204" pitchFamily="34" charset="0"/>
            </a:endParaRPr>
          </a:p>
          <a:p>
            <a:pPr indent="304800" algn="just">
              <a:lnSpc>
                <a:spcPct val="150000"/>
              </a:lnSpc>
              <a:spcAft>
                <a:spcPts val="0"/>
              </a:spcAft>
            </a:pPr>
            <a:r>
              <a:rPr lang="zh-CN" altLang="zh-CN" sz="2000" kern="100" dirty="0">
                <a:latin typeface="黑体" panose="02010609060101010101" pitchFamily="49" charset="-122"/>
                <a:ea typeface="黑体" panose="02010609060101010101" pitchFamily="49" charset="-122"/>
                <a:cs typeface="Arial" panose="020B0604020202020204" pitchFamily="34" charset="0"/>
              </a:rPr>
              <a:t>（</a:t>
            </a:r>
            <a:r>
              <a:rPr lang="en-US" altLang="zh-CN" sz="2000" kern="100" dirty="0">
                <a:latin typeface="黑体" panose="02010609060101010101" pitchFamily="49" charset="-122"/>
                <a:ea typeface="黑体" panose="02010609060101010101" pitchFamily="49" charset="-122"/>
                <a:cs typeface="Arial" panose="020B0604020202020204" pitchFamily="34" charset="0"/>
              </a:rPr>
              <a:t>2</a:t>
            </a:r>
            <a:r>
              <a:rPr lang="zh-CN" altLang="zh-CN" sz="2000" kern="100" dirty="0">
                <a:latin typeface="黑体" panose="02010609060101010101" pitchFamily="49" charset="-122"/>
                <a:ea typeface="黑体" panose="02010609060101010101" pitchFamily="49" charset="-122"/>
                <a:cs typeface="Arial" panose="020B0604020202020204" pitchFamily="34" charset="0"/>
              </a:rPr>
              <a:t>）本文建立的接收信号分析模型研究阐明了躯干对移动信号传播的遮挡作用</a:t>
            </a:r>
            <a:r>
              <a:rPr lang="zh-CN" altLang="zh-CN" sz="2000" kern="100" dirty="0" smtClean="0">
                <a:latin typeface="黑体" panose="02010609060101010101" pitchFamily="49" charset="-122"/>
                <a:ea typeface="黑体" panose="02010609060101010101" pitchFamily="49" charset="-122"/>
                <a:cs typeface="Arial" panose="020B0604020202020204" pitchFamily="34" charset="0"/>
              </a:rPr>
              <a:t>。为</a:t>
            </a:r>
            <a:r>
              <a:rPr lang="zh-CN" altLang="zh-CN" sz="2000" kern="100" dirty="0">
                <a:latin typeface="黑体" panose="02010609060101010101" pitchFamily="49" charset="-122"/>
                <a:ea typeface="黑体" panose="02010609060101010101" pitchFamily="49" charset="-122"/>
                <a:cs typeface="Arial" panose="020B0604020202020204" pitchFamily="34" charset="0"/>
              </a:rPr>
              <a:t>无线感知的动作识别或用户识别等研究方向提供了新的视角</a:t>
            </a:r>
            <a:r>
              <a:rPr lang="zh-CN" altLang="zh-CN" sz="2000" kern="100" dirty="0" smtClean="0">
                <a:latin typeface="黑体" panose="02010609060101010101" pitchFamily="49" charset="-122"/>
                <a:ea typeface="黑体" panose="02010609060101010101" pitchFamily="49" charset="-122"/>
                <a:cs typeface="Arial" panose="020B0604020202020204" pitchFamily="34" charset="0"/>
              </a:rPr>
              <a:t>。</a:t>
            </a:r>
            <a:endParaRPr lang="en-US" altLang="zh-CN" sz="2000" kern="100" dirty="0" smtClean="0">
              <a:latin typeface="黑体" panose="02010609060101010101" pitchFamily="49" charset="-122"/>
              <a:ea typeface="黑体" panose="02010609060101010101" pitchFamily="49" charset="-122"/>
              <a:cs typeface="Arial" panose="020B0604020202020204" pitchFamily="34" charset="0"/>
            </a:endParaRPr>
          </a:p>
          <a:p>
            <a:pPr indent="304800" algn="just">
              <a:lnSpc>
                <a:spcPct val="150000"/>
              </a:lnSpc>
              <a:spcAft>
                <a:spcPts val="0"/>
              </a:spcAft>
            </a:pPr>
            <a:endParaRPr lang="zh-CN" altLang="zh-CN" sz="2000" kern="100" dirty="0">
              <a:latin typeface="黑体" panose="02010609060101010101" pitchFamily="49" charset="-122"/>
              <a:ea typeface="黑体" panose="02010609060101010101" pitchFamily="49" charset="-122"/>
              <a:cs typeface="Arial" panose="020B0604020202020204" pitchFamily="34" charset="0"/>
            </a:endParaRPr>
          </a:p>
          <a:p>
            <a:pPr indent="304800" algn="just">
              <a:lnSpc>
                <a:spcPct val="150000"/>
              </a:lnSpc>
              <a:spcAft>
                <a:spcPts val="0"/>
              </a:spcAft>
            </a:pPr>
            <a:r>
              <a:rPr lang="zh-CN" altLang="zh-CN" sz="2000" kern="100" dirty="0">
                <a:latin typeface="黑体" panose="02010609060101010101" pitchFamily="49" charset="-122"/>
                <a:ea typeface="黑体" panose="02010609060101010101" pitchFamily="49" charset="-122"/>
                <a:cs typeface="Arial" panose="020B0604020202020204" pitchFamily="34" charset="0"/>
              </a:rPr>
              <a:t>（</a:t>
            </a:r>
            <a:r>
              <a:rPr lang="en-US" altLang="zh-CN" sz="2000" kern="100" dirty="0">
                <a:latin typeface="黑体" panose="02010609060101010101" pitchFamily="49" charset="-122"/>
                <a:ea typeface="黑体" panose="02010609060101010101" pitchFamily="49" charset="-122"/>
                <a:cs typeface="Arial" panose="020B0604020202020204" pitchFamily="34" charset="0"/>
              </a:rPr>
              <a:t>3</a:t>
            </a:r>
            <a:r>
              <a:rPr lang="zh-CN" altLang="zh-CN" sz="2000" kern="100" dirty="0">
                <a:latin typeface="黑体" panose="02010609060101010101" pitchFamily="49" charset="-122"/>
                <a:ea typeface="黑体" panose="02010609060101010101" pitchFamily="49" charset="-122"/>
                <a:cs typeface="Arial" panose="020B0604020202020204" pitchFamily="34" charset="0"/>
              </a:rPr>
              <a:t>）本文实现了</a:t>
            </a:r>
            <a:r>
              <a:rPr lang="en-US" altLang="zh-CN" sz="2000" kern="100" dirty="0" err="1">
                <a:latin typeface="黑体" panose="02010609060101010101" pitchFamily="49" charset="-122"/>
                <a:ea typeface="黑体" panose="02010609060101010101" pitchFamily="49" charset="-122"/>
                <a:cs typeface="Arial" panose="020B0604020202020204" pitchFamily="34" charset="0"/>
              </a:rPr>
              <a:t>MobiFit</a:t>
            </a:r>
            <a:r>
              <a:rPr lang="zh-CN" altLang="zh-CN" sz="2000" kern="100" dirty="0">
                <a:latin typeface="黑体" panose="02010609060101010101" pitchFamily="49" charset="-122"/>
                <a:ea typeface="黑体" panose="02010609060101010101" pitchFamily="49" charset="-122"/>
                <a:cs typeface="Arial" panose="020B0604020202020204" pitchFamily="34" charset="0"/>
              </a:rPr>
              <a:t>原型系统，通过室内和室外的大量实验评估了系统性能。实验结果</a:t>
            </a:r>
            <a:r>
              <a:rPr lang="zh-CN" altLang="zh-CN" sz="2000" kern="100" dirty="0" smtClean="0">
                <a:latin typeface="黑体" panose="02010609060101010101" pitchFamily="49" charset="-122"/>
                <a:ea typeface="黑体" panose="02010609060101010101" pitchFamily="49" charset="-122"/>
                <a:cs typeface="Arial" panose="020B0604020202020204" pitchFamily="34" charset="0"/>
              </a:rPr>
              <a:t>证实</a:t>
            </a:r>
            <a:r>
              <a:rPr lang="zh-CN" altLang="en-US" sz="2000" kern="100" dirty="0" smtClean="0">
                <a:latin typeface="黑体" panose="02010609060101010101" pitchFamily="49" charset="-122"/>
                <a:ea typeface="黑体" panose="02010609060101010101" pitchFamily="49" charset="-122"/>
                <a:cs typeface="Arial" panose="020B0604020202020204" pitchFamily="34" charset="0"/>
              </a:rPr>
              <a:t>系统</a:t>
            </a:r>
            <a:r>
              <a:rPr lang="zh-CN" altLang="zh-CN" sz="2000" kern="100" dirty="0" smtClean="0">
                <a:latin typeface="黑体" panose="02010609060101010101" pitchFamily="49" charset="-122"/>
                <a:ea typeface="黑体" panose="02010609060101010101" pitchFamily="49" charset="-122"/>
                <a:cs typeface="Arial" panose="020B0604020202020204" pitchFamily="34" charset="0"/>
              </a:rPr>
              <a:t>达到</a:t>
            </a:r>
            <a:r>
              <a:rPr lang="zh-CN" altLang="zh-CN" sz="2000" kern="100" dirty="0">
                <a:latin typeface="黑体" panose="02010609060101010101" pitchFamily="49" charset="-122"/>
                <a:ea typeface="黑体" panose="02010609060101010101" pitchFamily="49" charset="-122"/>
                <a:cs typeface="Arial" panose="020B0604020202020204" pitchFamily="34" charset="0"/>
              </a:rPr>
              <a:t>了徒手健身动作计数的低错误率和动作类型识别的高精度。</a:t>
            </a:r>
          </a:p>
        </p:txBody>
      </p:sp>
      <p:grpSp>
        <p:nvGrpSpPr>
          <p:cNvPr id="3" name="组合 2"/>
          <p:cNvGrpSpPr/>
          <p:nvPr/>
        </p:nvGrpSpPr>
        <p:grpSpPr>
          <a:xfrm>
            <a:off x="84729" y="3858909"/>
            <a:ext cx="1533614" cy="389068"/>
            <a:chOff x="84729" y="3858909"/>
            <a:chExt cx="1533614" cy="389068"/>
          </a:xfrm>
        </p:grpSpPr>
        <p:pic>
          <p:nvPicPr>
            <p:cNvPr id="4" name="图片 3"/>
            <p:cNvPicPr>
              <a:picLocks noChangeAspect="1"/>
            </p:cNvPicPr>
            <p:nvPr/>
          </p:nvPicPr>
          <p:blipFill>
            <a:blip r:embed="rId3"/>
            <a:stretch>
              <a:fillRect/>
            </a:stretch>
          </p:blipFill>
          <p:spPr>
            <a:xfrm>
              <a:off x="84729" y="3858909"/>
              <a:ext cx="1533614" cy="389068"/>
            </a:xfrm>
            <a:prstGeom prst="rect">
              <a:avLst/>
            </a:prstGeom>
          </p:spPr>
        </p:pic>
        <p:sp>
          <p:nvSpPr>
            <p:cNvPr id="5" name="文本框 4"/>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770743" y="1532880"/>
            <a:ext cx="8650515" cy="1436347"/>
          </a:xfrm>
          <a:prstGeom prst="rect">
            <a:avLst/>
          </a:prstGeom>
        </p:spPr>
        <p:txBody>
          <a:bodyPr wrap="square" lIns="91432" tIns="45716" rIns="91432" bIns="45716">
            <a:spAutoFit/>
          </a:bodyPr>
          <a:lstStyle/>
          <a:p>
            <a:pPr>
              <a:lnSpc>
                <a:spcPct val="150000"/>
              </a:lnSpc>
            </a:pPr>
            <a:r>
              <a:rPr lang="zh-CN" altLang="en-US" sz="6600" b="1" dirty="0" smtClean="0">
                <a:solidFill>
                  <a:srgbClr val="414455"/>
                </a:solidFill>
                <a:latin typeface="微软雅黑" pitchFamily="34" charset="-122"/>
                <a:ea typeface="微软雅黑" pitchFamily="34" charset="-122"/>
              </a:rPr>
              <a:t>敬请</a:t>
            </a:r>
            <a:r>
              <a:rPr lang="zh-CN" altLang="en-US" sz="6600" b="1" dirty="0">
                <a:solidFill>
                  <a:srgbClr val="414455"/>
                </a:solidFill>
                <a:latin typeface="微软雅黑" pitchFamily="34" charset="-122"/>
                <a:ea typeface="微软雅黑" pitchFamily="34" charset="-122"/>
              </a:rPr>
              <a:t>各位老师批评</a:t>
            </a:r>
            <a:r>
              <a:rPr lang="zh-CN" altLang="en-US" sz="6600" b="1" dirty="0" smtClean="0">
                <a:solidFill>
                  <a:srgbClr val="414455"/>
                </a:solidFill>
                <a:latin typeface="微软雅黑" pitchFamily="34" charset="-122"/>
                <a:ea typeface="微软雅黑" pitchFamily="34" charset="-122"/>
              </a:rPr>
              <a:t>指正</a:t>
            </a:r>
            <a:endParaRPr lang="zh-CN" altLang="en-US" sz="6600" b="1" dirty="0">
              <a:solidFill>
                <a:srgbClr val="414455"/>
              </a:solidFill>
              <a:latin typeface="微软雅黑" pitchFamily="34" charset="-122"/>
              <a:ea typeface="微软雅黑" pitchFamily="34" charset="-122"/>
            </a:endParaRPr>
          </a:p>
        </p:txBody>
      </p:sp>
      <p:sp>
        <p:nvSpPr>
          <p:cNvPr id="12" name="矩形 11"/>
          <p:cNvSpPr/>
          <p:nvPr/>
        </p:nvSpPr>
        <p:spPr>
          <a:xfrm>
            <a:off x="2877229" y="3224962"/>
            <a:ext cx="6437542" cy="1866850"/>
          </a:xfrm>
          <a:prstGeom prst="rect">
            <a:avLst/>
          </a:prstGeom>
        </p:spPr>
        <p:txBody>
          <a:bodyPr wrap="square" lIns="91432" tIns="45716" rIns="91432" bIns="45716">
            <a:spAutoFit/>
          </a:bodyPr>
          <a:lstStyle/>
          <a:p>
            <a:pPr algn="ctr">
              <a:lnSpc>
                <a:spcPct val="150000"/>
              </a:lnSpc>
              <a:defRPr/>
            </a:pPr>
            <a:r>
              <a:rPr lang="zh-CN" altLang="en-US" sz="2000" kern="0" dirty="0" smtClean="0">
                <a:solidFill>
                  <a:srgbClr val="414455"/>
                </a:solidFill>
                <a:latin typeface="黑体" panose="02010609060101010101" pitchFamily="49" charset="-122"/>
                <a:ea typeface="黑体" panose="02010609060101010101" pitchFamily="49" charset="-122"/>
              </a:rPr>
              <a:t>大学生活即将结束，在此，我要感谢所有教导我的老师和一齐成长的同学，他们在我的大学生涯给予了很大的帮助。本论文能够顺利完成，要特别感谢我的导师洪锋老师，感谢各位老师的关心和帮助！</a:t>
            </a:r>
            <a:endParaRPr lang="zh-CN" altLang="en-US" sz="2000" kern="0" dirty="0">
              <a:solidFill>
                <a:srgbClr val="414455"/>
              </a:solidFill>
              <a:latin typeface="黑体" panose="02010609060101010101" pitchFamily="49" charset="-122"/>
              <a:ea typeface="黑体" panose="02010609060101010101" pitchFamily="49" charset="-122"/>
            </a:endParaRPr>
          </a:p>
        </p:txBody>
      </p:sp>
      <p:sp>
        <p:nvSpPr>
          <p:cNvPr id="5" name="矩形 4"/>
          <p:cNvSpPr/>
          <p:nvPr/>
        </p:nvSpPr>
        <p:spPr>
          <a:xfrm>
            <a:off x="1" y="1"/>
            <a:ext cx="12192000" cy="1124744"/>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559292" y="1429305"/>
            <a:ext cx="8557016" cy="4367513"/>
          </a:xfrm>
          <a:prstGeom prst="rect">
            <a:avLst/>
          </a:prstGeom>
        </p:spPr>
      </p:pic>
      <p:sp>
        <p:nvSpPr>
          <p:cNvPr id="3" name="矩形 2"/>
          <p:cNvSpPr/>
          <p:nvPr/>
        </p:nvSpPr>
        <p:spPr>
          <a:xfrm>
            <a:off x="704436" y="496066"/>
            <a:ext cx="4586513" cy="461665"/>
          </a:xfrm>
          <a:prstGeom prst="rect">
            <a:avLst/>
          </a:prstGeom>
        </p:spPr>
        <p:txBody>
          <a:bodyPr wrap="none">
            <a:spAutoFit/>
          </a:bodyPr>
          <a:lstStyle/>
          <a:p>
            <a:pPr algn="ctr"/>
            <a:r>
              <a:rPr lang="zh-CN" altLang="zh-CN" sz="2400" dirty="0">
                <a:solidFill>
                  <a:schemeClr val="tx1">
                    <a:lumMod val="75000"/>
                    <a:lumOff val="25000"/>
                  </a:schemeClr>
                </a:solidFill>
                <a:latin typeface="微软雅黑" pitchFamily="34" charset="-122"/>
                <a:ea typeface="微软雅黑" pitchFamily="34" charset="-122"/>
              </a:rPr>
              <a:t>我国陆地</a:t>
            </a:r>
            <a:r>
              <a:rPr lang="en-US" altLang="zh-CN" sz="2400" dirty="0">
                <a:solidFill>
                  <a:schemeClr val="tx1">
                    <a:lumMod val="75000"/>
                    <a:lumOff val="25000"/>
                  </a:schemeClr>
                </a:solidFill>
                <a:latin typeface="微软雅黑" pitchFamily="34" charset="-122"/>
                <a:ea typeface="微软雅黑" pitchFamily="34" charset="-122"/>
              </a:rPr>
              <a:t>GSM</a:t>
            </a:r>
            <a:r>
              <a:rPr lang="zh-CN" altLang="zh-CN" sz="2400" dirty="0">
                <a:solidFill>
                  <a:schemeClr val="tx1">
                    <a:lumMod val="75000"/>
                    <a:lumOff val="25000"/>
                  </a:schemeClr>
                </a:solidFill>
                <a:latin typeface="微软雅黑" pitchFamily="34" charset="-122"/>
                <a:ea typeface="微软雅黑" pitchFamily="34" charset="-122"/>
              </a:rPr>
              <a:t>通信系统工作频段</a:t>
            </a:r>
            <a:endParaRPr lang="zh-CN" altLang="en-US"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3225051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5947" y="3454921"/>
            <a:ext cx="5237613" cy="2301963"/>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4823" y="3448881"/>
            <a:ext cx="4440442" cy="2308003"/>
          </a:xfrm>
          <a:prstGeom prst="rect">
            <a:avLst/>
          </a:prstGeom>
        </p:spPr>
      </p:pic>
      <p:sp>
        <p:nvSpPr>
          <p:cNvPr id="4" name="矩形 3"/>
          <p:cNvSpPr/>
          <p:nvPr/>
        </p:nvSpPr>
        <p:spPr>
          <a:xfrm>
            <a:off x="2281021" y="1616600"/>
            <a:ext cx="4673074" cy="2246769"/>
          </a:xfrm>
          <a:prstGeom prst="rect">
            <a:avLst/>
          </a:prstGeom>
        </p:spPr>
        <p:txBody>
          <a:bodyPr wrap="none">
            <a:spAutoFit/>
          </a:bodyPr>
          <a:lstStyle/>
          <a:p>
            <a:r>
              <a:rPr lang="en-US" altLang="zh-CN" sz="2800" dirty="0">
                <a:latin typeface="黑体" panose="02010609060101010101" pitchFamily="49" charset="-122"/>
                <a:ea typeface="黑体" panose="02010609060101010101" pitchFamily="49" charset="-122"/>
              </a:rPr>
              <a:t>USRP</a:t>
            </a:r>
            <a:r>
              <a:rPr lang="zh-CN" altLang="en-US" sz="2800" dirty="0">
                <a:latin typeface="黑体" panose="02010609060101010101" pitchFamily="49" charset="-122"/>
                <a:ea typeface="黑体" panose="02010609060101010101" pitchFamily="49" charset="-122"/>
              </a:rPr>
              <a:t>扫描得到频点</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其中</a:t>
            </a:r>
            <a:r>
              <a:rPr lang="zh-CN" altLang="en-US" sz="2800" dirty="0">
                <a:latin typeface="黑体" panose="02010609060101010101" pitchFamily="49" charset="-122"/>
                <a:ea typeface="黑体" panose="02010609060101010101" pitchFamily="49" charset="-122"/>
              </a:rPr>
              <a:t>，带宽为</a:t>
            </a:r>
            <a:r>
              <a:rPr lang="en-US" altLang="zh-CN" sz="2800" dirty="0">
                <a:latin typeface="黑体" panose="02010609060101010101" pitchFamily="49" charset="-122"/>
                <a:ea typeface="黑体" panose="02010609060101010101" pitchFamily="49" charset="-122"/>
              </a:rPr>
              <a:t>200k</a:t>
            </a:r>
            <a:r>
              <a:rPr lang="zh-CN" altLang="en-US" sz="2800" dirty="0">
                <a:latin typeface="黑体" panose="02010609060101010101" pitchFamily="49" charset="-122"/>
                <a:ea typeface="黑体" panose="02010609060101010101" pitchFamily="49" charset="-122"/>
              </a:rPr>
              <a:t>为</a:t>
            </a:r>
            <a:r>
              <a:rPr lang="en-US" altLang="zh-CN" sz="2800" dirty="0">
                <a:latin typeface="黑体" panose="02010609060101010101" pitchFamily="49" charset="-122"/>
                <a:ea typeface="黑体" panose="02010609060101010101" pitchFamily="49" charset="-122"/>
              </a:rPr>
              <a:t>GSM</a:t>
            </a:r>
            <a:r>
              <a:rPr lang="zh-CN" altLang="en-US" sz="2800" dirty="0">
                <a:latin typeface="黑体" panose="02010609060101010101" pitchFamily="49" charset="-122"/>
                <a:ea typeface="黑体" panose="02010609060101010101" pitchFamily="49" charset="-122"/>
              </a:rPr>
              <a:t>频点</a:t>
            </a:r>
          </a:p>
          <a:p>
            <a:endParaRPr lang="zh-CN" altLang="en-US" sz="2800" dirty="0">
              <a:latin typeface="黑体" panose="02010609060101010101" pitchFamily="49" charset="-122"/>
              <a:ea typeface="黑体" panose="02010609060101010101" pitchFamily="49" charset="-122"/>
            </a:endParaRPr>
          </a:p>
        </p:txBody>
      </p:sp>
      <p:pic>
        <p:nvPicPr>
          <p:cNvPr id="6" name="图片 5"/>
          <p:cNvPicPr/>
          <p:nvPr/>
        </p:nvPicPr>
        <p:blipFill>
          <a:blip r:embed="rId6"/>
          <a:stretch>
            <a:fillRect/>
          </a:stretch>
        </p:blipFill>
        <p:spPr>
          <a:xfrm>
            <a:off x="7706036" y="627554"/>
            <a:ext cx="3476807" cy="2366203"/>
          </a:xfrm>
          <a:prstGeom prst="rect">
            <a:avLst/>
          </a:prstGeom>
        </p:spPr>
      </p:pic>
      <p:sp>
        <p:nvSpPr>
          <p:cNvPr id="9" name="左大括号 8"/>
          <p:cNvSpPr/>
          <p:nvPr/>
        </p:nvSpPr>
        <p:spPr>
          <a:xfrm>
            <a:off x="5159829" y="1458686"/>
            <a:ext cx="290285" cy="820057"/>
          </a:xfrm>
          <a:prstGeom prst="leftBrace">
            <a:avLst>
              <a:gd name="adj1" fmla="val 2442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5675263" y="1176216"/>
            <a:ext cx="902811" cy="1384995"/>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带宽</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强度</a:t>
            </a:r>
          </a:p>
        </p:txBody>
      </p:sp>
    </p:spTree>
    <p:extLst>
      <p:ext uri="{BB962C8B-B14F-4D97-AF65-F5344CB8AC3E}">
        <p14:creationId xmlns:p14="http://schemas.microsoft.com/office/powerpoint/2010/main" val="740771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5542280" y="2635897"/>
            <a:ext cx="2017485" cy="291003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9" name="TextBox 38"/>
          <p:cNvSpPr txBox="1"/>
          <p:nvPr/>
        </p:nvSpPr>
        <p:spPr>
          <a:xfrm>
            <a:off x="2368471" y="2554048"/>
            <a:ext cx="1415772"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徒手健身</a:t>
            </a:r>
          </a:p>
        </p:txBody>
      </p:sp>
      <p:grpSp>
        <p:nvGrpSpPr>
          <p:cNvPr id="3" name="组合 2"/>
          <p:cNvGrpSpPr/>
          <p:nvPr/>
        </p:nvGrpSpPr>
        <p:grpSpPr>
          <a:xfrm>
            <a:off x="2058002" y="3221376"/>
            <a:ext cx="2349809" cy="1687837"/>
            <a:chOff x="2056922" y="3323045"/>
            <a:chExt cx="2789995" cy="2045372"/>
          </a:xfrm>
        </p:grpSpPr>
        <p:pic>
          <p:nvPicPr>
            <p:cNvPr id="41" name="图片 40"/>
            <p:cNvPicPr>
              <a:picLocks noChangeAspect="1"/>
            </p:cNvPicPr>
            <p:nvPr/>
          </p:nvPicPr>
          <p:blipFill rotWithShape="1">
            <a:blip r:embed="rId3"/>
            <a:srcRect t="54574"/>
            <a:stretch/>
          </p:blipFill>
          <p:spPr>
            <a:xfrm>
              <a:off x="3266044" y="3597726"/>
              <a:ext cx="1580873" cy="1769466"/>
            </a:xfrm>
            <a:prstGeom prst="rect">
              <a:avLst/>
            </a:prstGeom>
          </p:spPr>
        </p:pic>
        <p:pic>
          <p:nvPicPr>
            <p:cNvPr id="2" name="图片 1"/>
            <p:cNvPicPr>
              <a:picLocks noChangeAspect="1"/>
            </p:cNvPicPr>
            <p:nvPr/>
          </p:nvPicPr>
          <p:blipFill rotWithShape="1">
            <a:blip r:embed="rId3"/>
            <a:srcRect b="47491"/>
            <a:stretch/>
          </p:blipFill>
          <p:spPr>
            <a:xfrm>
              <a:off x="2056922" y="3323045"/>
              <a:ext cx="1580873" cy="2045372"/>
            </a:xfrm>
            <a:prstGeom prst="rect">
              <a:avLst/>
            </a:prstGeom>
          </p:spPr>
        </p:pic>
      </p:grpSp>
      <p:sp>
        <p:nvSpPr>
          <p:cNvPr id="4" name="矩形 3"/>
          <p:cNvSpPr/>
          <p:nvPr/>
        </p:nvSpPr>
        <p:spPr>
          <a:xfrm>
            <a:off x="5789257" y="2092383"/>
            <a:ext cx="1415772" cy="461665"/>
          </a:xfrm>
          <a:prstGeom prst="rect">
            <a:avLst/>
          </a:prstGeom>
        </p:spPr>
        <p:txBody>
          <a:bodyPr wrap="none">
            <a:spAutoFit/>
          </a:bodyPr>
          <a:lstStyle/>
          <a:p>
            <a:r>
              <a:rPr lang="zh-CN" altLang="en-US" sz="2400" b="1" dirty="0">
                <a:latin typeface="黑体" panose="02010609060101010101" pitchFamily="49" charset="-122"/>
                <a:ea typeface="黑体" panose="02010609060101010101" pitchFamily="49" charset="-122"/>
              </a:rPr>
              <a:t>反馈工具</a:t>
            </a:r>
          </a:p>
        </p:txBody>
      </p:sp>
      <p:sp>
        <p:nvSpPr>
          <p:cNvPr id="42" name="矩形 41"/>
          <p:cNvSpPr/>
          <p:nvPr/>
        </p:nvSpPr>
        <p:spPr>
          <a:xfrm>
            <a:off x="9028940" y="1489552"/>
            <a:ext cx="2031325" cy="461665"/>
          </a:xfrm>
          <a:prstGeom prst="rect">
            <a:avLst/>
          </a:prstGeom>
        </p:spPr>
        <p:txBody>
          <a:bodyPr wrap="none">
            <a:spAutoFit/>
          </a:bodyPr>
          <a:lstStyle/>
          <a:p>
            <a:r>
              <a:rPr lang="zh-CN" altLang="en-US" sz="2400" b="1" dirty="0">
                <a:latin typeface="黑体" panose="02010609060101010101" pitchFamily="49" charset="-122"/>
                <a:ea typeface="黑体" panose="02010609060101010101" pitchFamily="49" charset="-122"/>
              </a:rPr>
              <a:t>运动识别技术</a:t>
            </a:r>
          </a:p>
        </p:txBody>
      </p:sp>
      <p:pic>
        <p:nvPicPr>
          <p:cNvPr id="45" name="Picture 10" descr="https://timgsa.baidu.com/timg?image&amp;quality=80&amp;size=b9999_10000&amp;sec=1580105992811&amp;di=47783c23409efe98fdfa2ebd3952cb8d&amp;imgtype=0&amp;src=http%3A%2F%2Fimg10.360buyimg.com%2Fimgzone%2Fjfs%2Ft21355%2F338%2F2580833639%2F619124%2Fc035ff0c%2F5b5fdaf8N00385f3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9048" y="2170266"/>
            <a:ext cx="1051110" cy="105111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https://timgsa.baidu.com/timg?image&amp;quality=80&amp;size=b9999_10000&amp;sec=1580106158103&amp;di=c9ac49b07bcd75081ab25fd5bc188e35&amp;imgtype=0&amp;src=http%3A%2F%2Fimage3.suning.cn%2Fuimg%2Fb2c%2Fnewcatentries%2F0070136175-000000000697798790_2_800x8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81962" y="3588594"/>
            <a:ext cx="1091720" cy="109172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4" descr="https://timgsa.baidu.com/timg?image&amp;quality=80&amp;size=b9999_10000&amp;sec=1580106280485&amp;di=cd632e690c3774bbe0acaecdfd2a06e2&amp;imgtype=0&amp;src=http%3A%2F%2Fpic.rmb.bdstatic.com%2Fcdd33721e18a3fe162a4d9e7133dfa22.png%40wm_2%2Ct_55m%2B5a625Y%2B3L%2BaZuuiDveeUteWtkEFM%2Cfc_ffffff%2Cff_U2ltSGVp%2Csz_37%2Cx_24%2Cy_2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1962" y="5047532"/>
            <a:ext cx="1290029" cy="9677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4"/>
          <p:cNvGraphicFramePr>
            <a:graphicFrameLocks noGrp="1"/>
          </p:cNvGraphicFramePr>
          <p:nvPr>
            <p:extLst>
              <p:ext uri="{D42A27DB-BD31-4B8C-83A1-F6EECF244321}">
                <p14:modId xmlns:p14="http://schemas.microsoft.com/office/powerpoint/2010/main" val="914582114"/>
              </p:ext>
            </p:extLst>
          </p:nvPr>
        </p:nvGraphicFramePr>
        <p:xfrm>
          <a:off x="5370628" y="2967377"/>
          <a:ext cx="2360790" cy="2247072"/>
        </p:xfrm>
        <a:graphic>
          <a:graphicData uri="http://schemas.openxmlformats.org/drawingml/2006/table">
            <a:tbl>
              <a:tblPr firstRow="1" bandRow="1">
                <a:tableStyleId>{5940675A-B579-460E-94D1-54222C63F5DA}</a:tableStyleId>
              </a:tblPr>
              <a:tblGrid>
                <a:gridCol w="2360790">
                  <a:extLst>
                    <a:ext uri="{9D8B030D-6E8A-4147-A177-3AD203B41FA5}">
                      <a16:colId xmlns:a16="http://schemas.microsoft.com/office/drawing/2014/main" val="3308730626"/>
                    </a:ext>
                  </a:extLst>
                </a:gridCol>
              </a:tblGrid>
              <a:tr h="561768">
                <a:tc>
                  <a:txBody>
                    <a:bodyPr/>
                    <a:lstStyle/>
                    <a:p>
                      <a:pPr algn="ctr"/>
                      <a:r>
                        <a:rPr lang="zh-CN" altLang="en-US" sz="2400" b="1" dirty="0" smtClean="0"/>
                        <a:t>运动类型</a:t>
                      </a:r>
                      <a:endParaRPr lang="zh-CN" altLang="en-US" sz="2400" b="1" dirty="0"/>
                    </a:p>
                  </a:txBody>
                  <a:tcPr/>
                </a:tc>
                <a:extLst>
                  <a:ext uri="{0D108BD9-81ED-4DB2-BD59-A6C34878D82A}">
                    <a16:rowId xmlns:a16="http://schemas.microsoft.com/office/drawing/2014/main" val="372469229"/>
                  </a:ext>
                </a:extLst>
              </a:tr>
              <a:tr h="561768">
                <a:tc>
                  <a:txBody>
                    <a:bodyPr/>
                    <a:lstStyle/>
                    <a:p>
                      <a:pPr algn="ctr"/>
                      <a:r>
                        <a:rPr lang="zh-CN" altLang="en-US" sz="2400" b="1" dirty="0" smtClean="0"/>
                        <a:t>运动次数</a:t>
                      </a:r>
                      <a:endParaRPr lang="zh-CN" altLang="en-US" sz="2400" b="1" dirty="0"/>
                    </a:p>
                  </a:txBody>
                  <a:tcPr/>
                </a:tc>
                <a:extLst>
                  <a:ext uri="{0D108BD9-81ED-4DB2-BD59-A6C34878D82A}">
                    <a16:rowId xmlns:a16="http://schemas.microsoft.com/office/drawing/2014/main" val="4091920214"/>
                  </a:ext>
                </a:extLst>
              </a:tr>
              <a:tr h="561768">
                <a:tc>
                  <a:txBody>
                    <a:bodyPr/>
                    <a:lstStyle/>
                    <a:p>
                      <a:pPr algn="ctr"/>
                      <a:r>
                        <a:rPr lang="zh-CN" altLang="en-US" sz="2400" b="1" dirty="0" smtClean="0"/>
                        <a:t>运动时长</a:t>
                      </a:r>
                      <a:endParaRPr lang="zh-CN" altLang="en-US" sz="2400" b="1" dirty="0"/>
                    </a:p>
                  </a:txBody>
                  <a:tcPr/>
                </a:tc>
                <a:extLst>
                  <a:ext uri="{0D108BD9-81ED-4DB2-BD59-A6C34878D82A}">
                    <a16:rowId xmlns:a16="http://schemas.microsoft.com/office/drawing/2014/main" val="3473371241"/>
                  </a:ext>
                </a:extLst>
              </a:tr>
              <a:tr h="561768">
                <a:tc>
                  <a:txBody>
                    <a:bodyPr/>
                    <a:lstStyle/>
                    <a:p>
                      <a:pPr algn="ctr"/>
                      <a:r>
                        <a:rPr lang="zh-CN" altLang="en-US" sz="2400" b="1" dirty="0" smtClean="0"/>
                        <a:t>其他统计摘要</a:t>
                      </a:r>
                      <a:endParaRPr lang="zh-CN" altLang="en-US" sz="2400" b="1" dirty="0"/>
                    </a:p>
                  </a:txBody>
                  <a:tcPr/>
                </a:tc>
                <a:extLst>
                  <a:ext uri="{0D108BD9-81ED-4DB2-BD59-A6C34878D82A}">
                    <a16:rowId xmlns:a16="http://schemas.microsoft.com/office/drawing/2014/main" val="509409049"/>
                  </a:ext>
                </a:extLst>
              </a:tr>
            </a:tbl>
          </a:graphicData>
        </a:graphic>
      </p:graphicFrame>
      <p:cxnSp>
        <p:nvCxnSpPr>
          <p:cNvPr id="7" name="直接箭头连接符 6"/>
          <p:cNvCxnSpPr/>
          <p:nvPr/>
        </p:nvCxnSpPr>
        <p:spPr>
          <a:xfrm flipV="1">
            <a:off x="4180558" y="4053443"/>
            <a:ext cx="1093844" cy="1185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左大括号 60"/>
          <p:cNvSpPr/>
          <p:nvPr/>
        </p:nvSpPr>
        <p:spPr>
          <a:xfrm>
            <a:off x="8396692" y="2404324"/>
            <a:ext cx="827698" cy="3396343"/>
          </a:xfrm>
          <a:prstGeom prst="leftBrace">
            <a:avLst>
              <a:gd name="adj1" fmla="val 42364"/>
              <a:gd name="adj2" fmla="val 502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矩形 63"/>
          <p:cNvSpPr/>
          <p:nvPr/>
        </p:nvSpPr>
        <p:spPr>
          <a:xfrm>
            <a:off x="2149818" y="6079107"/>
            <a:ext cx="8802410" cy="461665"/>
          </a:xfrm>
          <a:prstGeom prst="rect">
            <a:avLst/>
          </a:prstGeom>
        </p:spPr>
        <p:txBody>
          <a:bodyPr wrap="none">
            <a:spAutoFit/>
          </a:bodyPr>
          <a:lstStyle/>
          <a:p>
            <a:r>
              <a:rPr lang="zh-CN" altLang="en-US" sz="2400" i="1" dirty="0" smtClean="0">
                <a:latin typeface="黑体" panose="02010609060101010101" pitchFamily="49" charset="-122"/>
                <a:ea typeface="黑体" panose="02010609060101010101" pitchFamily="49" charset="-122"/>
                <a:cs typeface="Arial" panose="020B0604020202020204" pitchFamily="34" charset="0"/>
              </a:rPr>
              <a:t>能否</a:t>
            </a:r>
            <a:r>
              <a:rPr lang="zh-CN" altLang="zh-CN" sz="2400" i="1" dirty="0" smtClean="0">
                <a:latin typeface="黑体" panose="02010609060101010101" pitchFamily="49" charset="-122"/>
                <a:ea typeface="黑体" panose="02010609060101010101" pitchFamily="49" charset="-122"/>
                <a:cs typeface="Arial" panose="020B0604020202020204" pitchFamily="34" charset="0"/>
              </a:rPr>
              <a:t>利用</a:t>
            </a:r>
            <a:r>
              <a:rPr lang="zh-CN" altLang="zh-CN" sz="2400" i="1" dirty="0">
                <a:latin typeface="黑体" panose="02010609060101010101" pitchFamily="49" charset="-122"/>
                <a:ea typeface="黑体" panose="02010609060101010101" pitchFamily="49" charset="-122"/>
                <a:cs typeface="Arial" panose="020B0604020202020204" pitchFamily="34" charset="0"/>
              </a:rPr>
              <a:t>无处不在的蜂窝信号进行徒手健身动作的计数和</a:t>
            </a:r>
            <a:r>
              <a:rPr lang="zh-CN" altLang="zh-CN" sz="2400" i="1" dirty="0" smtClean="0">
                <a:latin typeface="黑体" panose="02010609060101010101" pitchFamily="49" charset="-122"/>
                <a:ea typeface="黑体" panose="02010609060101010101" pitchFamily="49" charset="-122"/>
                <a:cs typeface="Arial" panose="020B0604020202020204" pitchFamily="34" charset="0"/>
              </a:rPr>
              <a:t>识别</a:t>
            </a:r>
            <a:r>
              <a:rPr lang="zh-CN" altLang="en-US" sz="2400" i="1" dirty="0" smtClean="0">
                <a:latin typeface="黑体" panose="02010609060101010101" pitchFamily="49" charset="-122"/>
                <a:ea typeface="黑体" panose="02010609060101010101" pitchFamily="49" charset="-122"/>
                <a:cs typeface="Arial" panose="020B0604020202020204" pitchFamily="34" charset="0"/>
              </a:rPr>
              <a:t>？</a:t>
            </a:r>
            <a:endParaRPr lang="zh-CN" altLang="en-US" sz="2400" i="1" dirty="0">
              <a:latin typeface="黑体" panose="02010609060101010101" pitchFamily="49" charset="-122"/>
              <a:ea typeface="黑体" panose="02010609060101010101" pitchFamily="49" charset="-122"/>
            </a:endParaRPr>
          </a:p>
        </p:txBody>
      </p:sp>
      <p:pic>
        <p:nvPicPr>
          <p:cNvPr id="68" name="图片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8434" y="68305"/>
            <a:ext cx="1331749" cy="606609"/>
          </a:xfrm>
          <a:prstGeom prst="rect">
            <a:avLst/>
          </a:prstGeom>
        </p:spPr>
      </p:pic>
      <p:grpSp>
        <p:nvGrpSpPr>
          <p:cNvPr id="9" name="组合 8"/>
          <p:cNvGrpSpPr/>
          <p:nvPr/>
        </p:nvGrpSpPr>
        <p:grpSpPr>
          <a:xfrm>
            <a:off x="84729" y="3858909"/>
            <a:ext cx="1533614" cy="389068"/>
            <a:chOff x="84729" y="3858909"/>
            <a:chExt cx="1533614" cy="389068"/>
          </a:xfrm>
        </p:grpSpPr>
        <p:pic>
          <p:nvPicPr>
            <p:cNvPr id="6" name="图片 5"/>
            <p:cNvPicPr>
              <a:picLocks noChangeAspect="1"/>
            </p:cNvPicPr>
            <p:nvPr/>
          </p:nvPicPr>
          <p:blipFill>
            <a:blip r:embed="rId8"/>
            <a:stretch>
              <a:fillRect/>
            </a:stretch>
          </p:blipFill>
          <p:spPr>
            <a:xfrm>
              <a:off x="84729" y="3858909"/>
              <a:ext cx="1533614" cy="389068"/>
            </a:xfrm>
            <a:prstGeom prst="rect">
              <a:avLst/>
            </a:prstGeom>
          </p:spPr>
        </p:pic>
        <p:sp>
          <p:nvSpPr>
            <p:cNvPr id="8" name="文本框 7"/>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50000">
                                          <p:cBhvr additive="base">
                                            <p:cTn id="7" dur="500" fill="hold"/>
                                            <p:tgtEl>
                                              <p:spTgt spid="6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shot from 2019-04-27 07-36-4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0472" y="1071992"/>
            <a:ext cx="9164876" cy="5579989"/>
          </a:xfrm>
          <a:prstGeom prst="rect">
            <a:avLst/>
          </a:prstGeom>
          <a:noFill/>
          <a:ln>
            <a:noFill/>
          </a:ln>
        </p:spPr>
      </p:pic>
      <p:sp>
        <p:nvSpPr>
          <p:cNvPr id="5" name="矩形 4"/>
          <p:cNvSpPr/>
          <p:nvPr/>
        </p:nvSpPr>
        <p:spPr>
          <a:xfrm>
            <a:off x="126356" y="451678"/>
            <a:ext cx="5871736" cy="461665"/>
          </a:xfrm>
          <a:prstGeom prst="rect">
            <a:avLst/>
          </a:prstGeom>
        </p:spPr>
        <p:txBody>
          <a:bodyPr wrap="none">
            <a:spAutoFit/>
          </a:bodyPr>
          <a:lstStyle/>
          <a:p>
            <a:pPr algn="ctr"/>
            <a:r>
              <a:rPr lang="en-US" altLang="zh-CN" sz="2400" dirty="0" smtClean="0">
                <a:solidFill>
                  <a:schemeClr val="tx1">
                    <a:lumMod val="75000"/>
                    <a:lumOff val="25000"/>
                  </a:schemeClr>
                </a:solidFill>
                <a:latin typeface="微软雅黑" pitchFamily="34" charset="-122"/>
                <a:ea typeface="微软雅黑" pitchFamily="34" charset="-122"/>
              </a:rPr>
              <a:t>Wireshark</a:t>
            </a:r>
            <a:r>
              <a:rPr lang="zh-CN" altLang="en-US" sz="2400" dirty="0" smtClean="0">
                <a:solidFill>
                  <a:schemeClr val="tx1">
                    <a:lumMod val="75000"/>
                    <a:lumOff val="25000"/>
                  </a:schemeClr>
                </a:solidFill>
                <a:latin typeface="微软雅黑" pitchFamily="34" charset="-122"/>
                <a:ea typeface="微软雅黑" pitchFamily="34" charset="-122"/>
              </a:rPr>
              <a:t>解析到的</a:t>
            </a:r>
            <a:r>
              <a:rPr lang="en-US" altLang="zh-CN" sz="2400" dirty="0" smtClean="0">
                <a:solidFill>
                  <a:schemeClr val="tx1">
                    <a:lumMod val="75000"/>
                    <a:lumOff val="25000"/>
                  </a:schemeClr>
                </a:solidFill>
                <a:latin typeface="微软雅黑" pitchFamily="34" charset="-122"/>
                <a:ea typeface="微软雅黑" pitchFamily="34" charset="-122"/>
              </a:rPr>
              <a:t>BCCH</a:t>
            </a:r>
            <a:r>
              <a:rPr lang="zh-CN" altLang="en-US" sz="2400" dirty="0" smtClean="0">
                <a:solidFill>
                  <a:schemeClr val="tx1">
                    <a:lumMod val="75000"/>
                    <a:lumOff val="25000"/>
                  </a:schemeClr>
                </a:solidFill>
                <a:latin typeface="微软雅黑" pitchFamily="34" charset="-122"/>
                <a:ea typeface="微软雅黑" pitchFamily="34" charset="-122"/>
              </a:rPr>
              <a:t>信号未加密数据</a:t>
            </a:r>
            <a:endParaRPr lang="zh-CN" altLang="en-US"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76510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244" y="474500"/>
            <a:ext cx="4982454" cy="461665"/>
          </a:xfrm>
          <a:prstGeom prst="rect">
            <a:avLst/>
          </a:prstGeom>
        </p:spPr>
        <p:txBody>
          <a:bodyPr wrap="none">
            <a:spAutoFit/>
          </a:bodyPr>
          <a:lstStyle/>
          <a:p>
            <a:r>
              <a:rPr lang="zh-CN" altLang="zh-CN" sz="2400" dirty="0">
                <a:solidFill>
                  <a:schemeClr val="tx1">
                    <a:lumMod val="75000"/>
                    <a:lumOff val="25000"/>
                  </a:schemeClr>
                </a:solidFill>
                <a:latin typeface="微软雅黑" pitchFamily="34" charset="-122"/>
                <a:ea typeface="微软雅黑" pitchFamily="34" charset="-122"/>
              </a:rPr>
              <a:t>对</a:t>
            </a:r>
            <a:r>
              <a:rPr lang="en-US" altLang="zh-CN" sz="2400" dirty="0">
                <a:solidFill>
                  <a:schemeClr val="tx1">
                    <a:lumMod val="75000"/>
                    <a:lumOff val="25000"/>
                  </a:schemeClr>
                </a:solidFill>
                <a:latin typeface="微软雅黑" pitchFamily="34" charset="-122"/>
                <a:ea typeface="微软雅黑" pitchFamily="34" charset="-122"/>
              </a:rPr>
              <a:t>6</a:t>
            </a:r>
            <a:r>
              <a:rPr lang="zh-CN" altLang="zh-CN" sz="2400" dirty="0">
                <a:solidFill>
                  <a:schemeClr val="tx1">
                    <a:lumMod val="75000"/>
                    <a:lumOff val="25000"/>
                  </a:schemeClr>
                </a:solidFill>
                <a:latin typeface="微软雅黑" pitchFamily="34" charset="-122"/>
                <a:ea typeface="微软雅黑" pitchFamily="34" charset="-122"/>
              </a:rPr>
              <a:t>类动作进行小波变换后的频域图</a:t>
            </a:r>
            <a:endParaRPr lang="zh-CN" altLang="en-US" sz="2400" dirty="0">
              <a:solidFill>
                <a:schemeClr val="tx1">
                  <a:lumMod val="75000"/>
                  <a:lumOff val="25000"/>
                </a:schemeClr>
              </a:solidFill>
              <a:latin typeface="微软雅黑" pitchFamily="34" charset="-122"/>
              <a:ea typeface="微软雅黑" pitchFamily="34" charset="-122"/>
            </a:endParaRPr>
          </a:p>
        </p:txBody>
      </p:sp>
      <p:pic>
        <p:nvPicPr>
          <p:cNvPr id="3" name="图片 2"/>
          <p:cNvPicPr/>
          <p:nvPr/>
        </p:nvPicPr>
        <p:blipFill>
          <a:blip r:embed="rId2"/>
          <a:stretch>
            <a:fillRect/>
          </a:stretch>
        </p:blipFill>
        <p:spPr>
          <a:xfrm>
            <a:off x="1069543" y="1067233"/>
            <a:ext cx="9982944" cy="4998128"/>
          </a:xfrm>
          <a:prstGeom prst="rect">
            <a:avLst/>
          </a:prstGeom>
        </p:spPr>
      </p:pic>
      <p:sp>
        <p:nvSpPr>
          <p:cNvPr id="4" name="矩形 3"/>
          <p:cNvSpPr/>
          <p:nvPr/>
        </p:nvSpPr>
        <p:spPr>
          <a:xfrm>
            <a:off x="2046514" y="6196430"/>
            <a:ext cx="9165772" cy="369332"/>
          </a:xfrm>
          <a:prstGeom prst="rect">
            <a:avLst/>
          </a:prstGeom>
        </p:spPr>
        <p:txBody>
          <a:bodyPr wrap="square">
            <a:spAutoFit/>
          </a:bodyPr>
          <a:lstStyle/>
          <a:p>
            <a:r>
              <a:rPr lang="zh-CN" altLang="zh-CN" dirty="0">
                <a:solidFill>
                  <a:srgbClr val="000000"/>
                </a:solidFill>
                <a:latin typeface="Times New Roman" panose="02020603050405020304" pitchFamily="18" charset="0"/>
                <a:cs typeface="Arial" panose="020B0604020202020204" pitchFamily="34" charset="0"/>
              </a:rPr>
              <a:t>深蹲（</a:t>
            </a:r>
            <a:r>
              <a:rPr lang="en-US" altLang="zh-CN" dirty="0">
                <a:solidFill>
                  <a:srgbClr val="000000"/>
                </a:solidFill>
                <a:latin typeface="Times New Roman" panose="02020603050405020304" pitchFamily="18" charset="0"/>
                <a:cs typeface="Arial" panose="020B0604020202020204" pitchFamily="34" charset="0"/>
              </a:rPr>
              <a:t>SQ</a:t>
            </a:r>
            <a:r>
              <a:rPr lang="zh-CN" altLang="zh-CN" dirty="0">
                <a:solidFill>
                  <a:srgbClr val="000000"/>
                </a:solidFill>
                <a:latin typeface="Times New Roman" panose="02020603050405020304" pitchFamily="18" charset="0"/>
                <a:cs typeface="Arial" panose="020B0604020202020204" pitchFamily="34" charset="0"/>
              </a:rPr>
              <a:t>）、俯卧撑</a:t>
            </a:r>
            <a:r>
              <a:rPr lang="en-US" altLang="zh-CN" dirty="0">
                <a:solidFill>
                  <a:srgbClr val="000000"/>
                </a:solidFill>
                <a:latin typeface="Times New Roman" panose="02020603050405020304" pitchFamily="18" charset="0"/>
                <a:cs typeface="Arial" panose="020B0604020202020204" pitchFamily="34" charset="0"/>
              </a:rPr>
              <a:t>(PU)</a:t>
            </a:r>
            <a:r>
              <a:rPr lang="zh-CN" altLang="zh-CN" dirty="0">
                <a:solidFill>
                  <a:srgbClr val="000000"/>
                </a:solidFill>
                <a:latin typeface="Times New Roman" panose="02020603050405020304" pitchFamily="18" charset="0"/>
                <a:cs typeface="Arial" panose="020B0604020202020204" pitchFamily="34" charset="0"/>
              </a:rPr>
              <a:t>、卷腹</a:t>
            </a:r>
            <a:r>
              <a:rPr lang="en-US" altLang="zh-CN" dirty="0">
                <a:solidFill>
                  <a:srgbClr val="000000"/>
                </a:solidFill>
                <a:latin typeface="Times New Roman" panose="02020603050405020304" pitchFamily="18" charset="0"/>
                <a:cs typeface="Arial" panose="020B0604020202020204" pitchFamily="34" charset="0"/>
              </a:rPr>
              <a:t>(CR)</a:t>
            </a:r>
            <a:r>
              <a:rPr lang="zh-CN" altLang="zh-CN" dirty="0">
                <a:solidFill>
                  <a:srgbClr val="000000"/>
                </a:solidFill>
                <a:latin typeface="Times New Roman" panose="02020603050405020304" pitchFamily="18" charset="0"/>
                <a:cs typeface="Arial" panose="020B0604020202020204" pitchFamily="34" charset="0"/>
              </a:rPr>
              <a:t>、仰卧起坐</a:t>
            </a:r>
            <a:r>
              <a:rPr lang="en-US" altLang="zh-CN" dirty="0">
                <a:solidFill>
                  <a:srgbClr val="000000"/>
                </a:solidFill>
                <a:latin typeface="Times New Roman" panose="02020603050405020304" pitchFamily="18" charset="0"/>
                <a:cs typeface="Arial" panose="020B0604020202020204" pitchFamily="34" charset="0"/>
              </a:rPr>
              <a:t>(ST)</a:t>
            </a:r>
            <a:r>
              <a:rPr lang="zh-CN" altLang="zh-CN" dirty="0">
                <a:solidFill>
                  <a:srgbClr val="000000"/>
                </a:solidFill>
                <a:latin typeface="Times New Roman" panose="02020603050405020304" pitchFamily="18" charset="0"/>
                <a:cs typeface="Arial" panose="020B0604020202020204" pitchFamily="34" charset="0"/>
              </a:rPr>
              <a:t>、硬拉（</a:t>
            </a:r>
            <a:r>
              <a:rPr lang="en-US" altLang="zh-CN" dirty="0">
                <a:solidFill>
                  <a:srgbClr val="000000"/>
                </a:solidFill>
                <a:latin typeface="Times New Roman" panose="02020603050405020304" pitchFamily="18" charset="0"/>
                <a:cs typeface="Arial" panose="020B0604020202020204" pitchFamily="34" charset="0"/>
              </a:rPr>
              <a:t>DL)</a:t>
            </a:r>
            <a:r>
              <a:rPr lang="zh-CN" altLang="zh-CN" dirty="0">
                <a:solidFill>
                  <a:srgbClr val="000000"/>
                </a:solidFill>
                <a:latin typeface="Times New Roman" panose="02020603050405020304" pitchFamily="18" charset="0"/>
                <a:cs typeface="Arial" panose="020B0604020202020204" pitchFamily="34" charset="0"/>
              </a:rPr>
              <a:t>、弓步</a:t>
            </a:r>
            <a:r>
              <a:rPr lang="en-US" altLang="zh-CN" dirty="0">
                <a:solidFill>
                  <a:srgbClr val="000000"/>
                </a:solidFill>
                <a:latin typeface="Times New Roman" panose="02020603050405020304" pitchFamily="18" charset="0"/>
                <a:cs typeface="Arial" panose="020B0604020202020204" pitchFamily="34" charset="0"/>
              </a:rPr>
              <a:t>(LG)</a:t>
            </a:r>
            <a:endParaRPr lang="zh-CN" altLang="en-US" dirty="0"/>
          </a:p>
        </p:txBody>
      </p:sp>
    </p:spTree>
    <p:extLst>
      <p:ext uri="{BB962C8B-B14F-4D97-AF65-F5344CB8AC3E}">
        <p14:creationId xmlns:p14="http://schemas.microsoft.com/office/powerpoint/2010/main" val="23754207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16675"/>
          <a:stretch/>
        </p:blipFill>
        <p:spPr>
          <a:xfrm>
            <a:off x="3740441" y="1278854"/>
            <a:ext cx="8248360" cy="2277146"/>
          </a:xfrm>
          <a:prstGeom prst="rect">
            <a:avLst/>
          </a:prstGeom>
        </p:spPr>
      </p:pic>
      <p:pic>
        <p:nvPicPr>
          <p:cNvPr id="5" name="图片 4"/>
          <p:cNvPicPr>
            <a:picLocks noChangeAspect="1"/>
          </p:cNvPicPr>
          <p:nvPr/>
        </p:nvPicPr>
        <p:blipFill rotWithShape="1">
          <a:blip r:embed="rId4"/>
          <a:srcRect b="16587"/>
          <a:stretch/>
        </p:blipFill>
        <p:spPr>
          <a:xfrm>
            <a:off x="4825371" y="4101757"/>
            <a:ext cx="5548336" cy="2299044"/>
          </a:xfrm>
          <a:prstGeom prst="rect">
            <a:avLst/>
          </a:prstGeom>
        </p:spPr>
      </p:pic>
      <p:sp>
        <p:nvSpPr>
          <p:cNvPr id="6" name="矩形 5"/>
          <p:cNvSpPr/>
          <p:nvPr/>
        </p:nvSpPr>
        <p:spPr>
          <a:xfrm>
            <a:off x="1972593" y="2512706"/>
            <a:ext cx="2031325" cy="830997"/>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俯卧撑</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计数错误原因</a:t>
            </a:r>
          </a:p>
        </p:txBody>
      </p:sp>
      <p:sp>
        <p:nvSpPr>
          <p:cNvPr id="7" name="矩形 6"/>
          <p:cNvSpPr/>
          <p:nvPr/>
        </p:nvSpPr>
        <p:spPr>
          <a:xfrm>
            <a:off x="2132249" y="4733391"/>
            <a:ext cx="2031325" cy="830997"/>
          </a:xfrm>
          <a:prstGeom prst="rect">
            <a:avLst/>
          </a:prstGeom>
        </p:spPr>
        <p:txBody>
          <a:bodyPr wrap="none">
            <a:spAutoFit/>
          </a:bodyPr>
          <a:lstStyle/>
          <a:p>
            <a:r>
              <a:rPr lang="en-US" altLang="zh-CN" sz="2400" dirty="0">
                <a:latin typeface="黑体" panose="02010609060101010101" pitchFamily="49" charset="-122"/>
                <a:ea typeface="黑体" panose="02010609060101010101" pitchFamily="49" charset="-122"/>
              </a:rPr>
              <a:t>Motion-Fi</a:t>
            </a:r>
          </a:p>
          <a:p>
            <a:r>
              <a:rPr lang="zh-CN" altLang="en-US" sz="2400" dirty="0">
                <a:latin typeface="黑体" panose="02010609060101010101" pitchFamily="49" charset="-122"/>
                <a:ea typeface="黑体" panose="02010609060101010101" pitchFamily="49" charset="-122"/>
              </a:rPr>
              <a:t>计数错误原因</a:t>
            </a:r>
          </a:p>
        </p:txBody>
      </p:sp>
      <p:cxnSp>
        <p:nvCxnSpPr>
          <p:cNvPr id="4" name="直接连接符 3"/>
          <p:cNvCxnSpPr/>
          <p:nvPr/>
        </p:nvCxnSpPr>
        <p:spPr>
          <a:xfrm>
            <a:off x="2046516" y="4011684"/>
            <a:ext cx="9760857" cy="0"/>
          </a:xfrm>
          <a:prstGeom prst="line">
            <a:avLst/>
          </a:prstGeom>
          <a:ln/>
        </p:spPr>
        <p:style>
          <a:lnRef idx="1">
            <a:schemeClr val="dk1"/>
          </a:lnRef>
          <a:fillRef idx="0">
            <a:schemeClr val="dk1"/>
          </a:fillRef>
          <a:effectRef idx="0">
            <a:schemeClr val="dk1"/>
          </a:effectRef>
          <a:fontRef idx="minor">
            <a:schemeClr val="tx1"/>
          </a:fontRef>
        </p:style>
      </p:cxnSp>
      <p:sp>
        <p:nvSpPr>
          <p:cNvPr id="10" name="矩形 9"/>
          <p:cNvSpPr/>
          <p:nvPr/>
        </p:nvSpPr>
        <p:spPr>
          <a:xfrm>
            <a:off x="9957790" y="561593"/>
            <a:ext cx="162095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运动计数</a:t>
            </a:r>
          </a:p>
        </p:txBody>
      </p:sp>
      <p:sp>
        <p:nvSpPr>
          <p:cNvPr id="8" name="矩形 7"/>
          <p:cNvSpPr/>
          <p:nvPr/>
        </p:nvSpPr>
        <p:spPr>
          <a:xfrm>
            <a:off x="3947888" y="3493027"/>
            <a:ext cx="818158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计数</a:t>
            </a:r>
            <a:r>
              <a:rPr lang="zh-CN" altLang="en-US" dirty="0" smtClean="0">
                <a:latin typeface="黑体" panose="02010609060101010101" pitchFamily="49" charset="-122"/>
                <a:ea typeface="黑体" panose="02010609060101010101" pitchFamily="49" charset="-122"/>
              </a:rPr>
              <a:t>缺失序列的切割结果   计数缺失序列的频谱图    膝式俯卧撑计数错误率</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5825460" y="6404154"/>
            <a:ext cx="4000711" cy="369332"/>
          </a:xfrm>
          <a:prstGeom prst="rect">
            <a:avLst/>
          </a:prstGeom>
        </p:spPr>
        <p:txBody>
          <a:bodyPr wrap="square">
            <a:spAutoFit/>
          </a:bodyPr>
          <a:lstStyle/>
          <a:p>
            <a:r>
              <a:rPr lang="en-US" altLang="zh-CN" dirty="0" err="1" smtClean="0">
                <a:latin typeface="黑体" panose="02010609060101010101" pitchFamily="49" charset="-122"/>
                <a:ea typeface="黑体" panose="02010609060101010101" pitchFamily="49" charset="-122"/>
              </a:rPr>
              <a:t>MobiFit</a:t>
            </a:r>
            <a:r>
              <a:rPr lang="en-US" altLang="zh-CN" dirty="0" smtClean="0">
                <a:latin typeface="黑体" panose="02010609060101010101" pitchFamily="49" charset="-122"/>
                <a:ea typeface="黑体" panose="02010609060101010101" pitchFamily="49" charset="-122"/>
              </a:rPr>
              <a:t>                 Motion-Fi</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1693933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328227" y="720680"/>
            <a:ext cx="3392077" cy="2544058"/>
          </a:xfrm>
          <a:prstGeom prst="rect">
            <a:avLst/>
          </a:prstGeom>
        </p:spPr>
      </p:pic>
      <p:pic>
        <p:nvPicPr>
          <p:cNvPr id="3" name="图片 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447821" y="720680"/>
            <a:ext cx="3392077" cy="2544058"/>
          </a:xfrm>
          <a:prstGeom prst="rect">
            <a:avLst/>
          </a:prstGeom>
        </p:spPr>
      </p:pic>
      <p:pic>
        <p:nvPicPr>
          <p:cNvPr id="4" name="图片 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447820" y="3501284"/>
            <a:ext cx="3392078" cy="2544059"/>
          </a:xfrm>
          <a:prstGeom prst="rect">
            <a:avLst/>
          </a:prstGeom>
        </p:spPr>
      </p:pic>
      <p:pic>
        <p:nvPicPr>
          <p:cNvPr id="5" name="图片 4"/>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28227" y="3501284"/>
            <a:ext cx="3392077" cy="2544058"/>
          </a:xfrm>
          <a:prstGeom prst="rect">
            <a:avLst/>
          </a:prstGeom>
        </p:spPr>
      </p:pic>
      <p:sp>
        <p:nvSpPr>
          <p:cNvPr id="6" name="矩形 5"/>
          <p:cNvSpPr/>
          <p:nvPr/>
        </p:nvSpPr>
        <p:spPr>
          <a:xfrm>
            <a:off x="281678" y="168648"/>
            <a:ext cx="1415772" cy="461665"/>
          </a:xfrm>
          <a:prstGeom prst="rect">
            <a:avLst/>
          </a:prstGeom>
        </p:spPr>
        <p:txBody>
          <a:bodyPr wrap="none">
            <a:spAutoFit/>
          </a:bodyPr>
          <a:lstStyle/>
          <a:p>
            <a:r>
              <a:rPr lang="zh-CN" altLang="en-US" sz="2400" dirty="0" smtClean="0">
                <a:latin typeface="黑体" panose="02010609060101010101" pitchFamily="49" charset="-122"/>
                <a:ea typeface="黑体" panose="02010609060101010101" pitchFamily="49" charset="-122"/>
              </a:rPr>
              <a:t>实验场景</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33525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829697" y="181032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6" name="矩形 25"/>
          <p:cNvSpPr/>
          <p:nvPr/>
        </p:nvSpPr>
        <p:spPr>
          <a:xfrm>
            <a:off x="5517579" y="1634149"/>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部署</a:t>
            </a:r>
            <a:r>
              <a:rPr lang="zh-CN" altLang="en-US" dirty="0">
                <a:latin typeface="微软雅黑" pitchFamily="34" charset="-122"/>
                <a:ea typeface="微软雅黑" pitchFamily="34" charset="-122"/>
              </a:rPr>
              <a:t>成本降低</a:t>
            </a:r>
          </a:p>
        </p:txBody>
      </p:sp>
      <p:sp>
        <p:nvSpPr>
          <p:cNvPr id="27" name="六边形 26"/>
          <p:cNvSpPr/>
          <p:nvPr/>
        </p:nvSpPr>
        <p:spPr>
          <a:xfrm>
            <a:off x="2774182" y="3118064"/>
            <a:ext cx="1312385" cy="1127775"/>
          </a:xfrm>
          <a:prstGeom prst="hexagon">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600" dirty="0">
                <a:latin typeface="微软雅黑" pitchFamily="34" charset="-122"/>
                <a:ea typeface="微软雅黑" pitchFamily="34" charset="-122"/>
              </a:rPr>
              <a:t>研究意义</a:t>
            </a:r>
          </a:p>
        </p:txBody>
      </p:sp>
      <p:cxnSp>
        <p:nvCxnSpPr>
          <p:cNvPr id="28" name="直接箭头连接符 27"/>
          <p:cNvCxnSpPr>
            <a:stCxn id="27" idx="5"/>
          </p:cNvCxnSpPr>
          <p:nvPr/>
        </p:nvCxnSpPr>
        <p:spPr>
          <a:xfrm flipV="1">
            <a:off x="3803726" y="2346428"/>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7" idx="0"/>
          </p:cNvCxnSpPr>
          <p:nvPr/>
        </p:nvCxnSpPr>
        <p:spPr>
          <a:xfrm>
            <a:off x="4086568" y="3681951"/>
            <a:ext cx="743129"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a:off x="3803726" y="4245839"/>
            <a:ext cx="1025971" cy="771636"/>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1" name="TextBox 31"/>
          <p:cNvSpPr txBox="1"/>
          <p:nvPr/>
        </p:nvSpPr>
        <p:spPr>
          <a:xfrm>
            <a:off x="5008334" y="2049645"/>
            <a:ext cx="5001832" cy="796455"/>
          </a:xfrm>
          <a:prstGeom prst="rect">
            <a:avLst/>
          </a:prstGeom>
          <a:noFill/>
        </p:spPr>
        <p:txBody>
          <a:bodyPr wrap="square" lIns="75520" tIns="37760" rIns="75520" bIns="37760" rtlCol="0">
            <a:spAutoFit/>
          </a:bodyPr>
          <a:lstStyle/>
          <a:p>
            <a:pPr>
              <a:lnSpc>
                <a:spcPct val="130000"/>
              </a:lnSpc>
            </a:pPr>
            <a:r>
              <a:rPr lang="zh-CN" altLang="en-US" dirty="0" smtClean="0">
                <a:solidFill>
                  <a:sysClr val="windowText" lastClr="000000"/>
                </a:solidFill>
                <a:latin typeface="微软雅黑" pitchFamily="34" charset="-122"/>
                <a:ea typeface="微软雅黑" pitchFamily="34" charset="-122"/>
              </a:rPr>
              <a:t>蜂窝</a:t>
            </a:r>
            <a:r>
              <a:rPr lang="zh-CN" altLang="en-US" dirty="0" smtClean="0">
                <a:solidFill>
                  <a:sysClr val="windowText" lastClr="000000"/>
                </a:solidFill>
                <a:latin typeface="微软雅黑" pitchFamily="34" charset="-122"/>
                <a:ea typeface="微软雅黑" pitchFamily="34" charset="-122"/>
              </a:rPr>
              <a:t>移动信号</a:t>
            </a:r>
            <a:r>
              <a:rPr lang="zh-CN" altLang="en-US" dirty="0" smtClean="0">
                <a:solidFill>
                  <a:sysClr val="windowText" lastClr="000000"/>
                </a:solidFill>
                <a:latin typeface="微软雅黑" pitchFamily="34" charset="-122"/>
                <a:ea typeface="微软雅黑" pitchFamily="34" charset="-122"/>
              </a:rPr>
              <a:t>普遍覆盖</a:t>
            </a:r>
            <a:r>
              <a:rPr lang="zh-CN" altLang="en-US" dirty="0" smtClean="0">
                <a:solidFill>
                  <a:sysClr val="windowText" lastClr="000000"/>
                </a:solidFill>
                <a:latin typeface="微软雅黑" pitchFamily="34" charset="-122"/>
                <a:ea typeface="微软雅黑" pitchFamily="34" charset="-122"/>
              </a:rPr>
              <a:t>，</a:t>
            </a:r>
            <a:r>
              <a:rPr lang="zh-CN" altLang="en-US" dirty="0" smtClean="0">
                <a:solidFill>
                  <a:sysClr val="windowText" lastClr="000000"/>
                </a:solidFill>
                <a:latin typeface="微软雅黑" pitchFamily="34" charset="-122"/>
                <a:ea typeface="微软雅黑" pitchFamily="34" charset="-122"/>
              </a:rPr>
              <a:t>可以作为天然发送设备，</a:t>
            </a:r>
            <a:r>
              <a:rPr lang="zh-CN" altLang="en-US" dirty="0" smtClean="0">
                <a:solidFill>
                  <a:sysClr val="windowText" lastClr="000000"/>
                </a:solidFill>
                <a:latin typeface="微软雅黑" pitchFamily="34" charset="-122"/>
                <a:ea typeface="微软雅黑" pitchFamily="34" charset="-122"/>
              </a:rPr>
              <a:t>用户</a:t>
            </a:r>
            <a:r>
              <a:rPr lang="zh-CN" altLang="en-US" dirty="0" smtClean="0">
                <a:solidFill>
                  <a:sysClr val="windowText" lastClr="000000"/>
                </a:solidFill>
                <a:latin typeface="微软雅黑" pitchFamily="34" charset="-122"/>
                <a:ea typeface="微软雅黑" pitchFamily="34" charset="-122"/>
              </a:rPr>
              <a:t>手机作为天然接收设备</a:t>
            </a:r>
            <a:endParaRPr lang="zh-CN" altLang="en-US" dirty="0">
              <a:solidFill>
                <a:sysClr val="windowText" lastClr="000000"/>
              </a:solidFill>
              <a:latin typeface="微软雅黑" pitchFamily="34" charset="-122"/>
              <a:ea typeface="微软雅黑" pitchFamily="34" charset="-122"/>
            </a:endParaRPr>
          </a:p>
        </p:txBody>
      </p:sp>
      <p:sp>
        <p:nvSpPr>
          <p:cNvPr id="44" name="矩形 43"/>
          <p:cNvSpPr/>
          <p:nvPr/>
        </p:nvSpPr>
        <p:spPr>
          <a:xfrm>
            <a:off x="4829697" y="3294241"/>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45" name="矩形 44"/>
          <p:cNvSpPr/>
          <p:nvPr/>
        </p:nvSpPr>
        <p:spPr>
          <a:xfrm>
            <a:off x="5517579" y="3118064"/>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理论模型缺口</a:t>
            </a:r>
            <a:endParaRPr lang="zh-CN" altLang="en-US" dirty="0">
              <a:latin typeface="微软雅黑" pitchFamily="34" charset="-122"/>
              <a:ea typeface="微软雅黑" pitchFamily="34" charset="-122"/>
            </a:endParaRPr>
          </a:p>
        </p:txBody>
      </p:sp>
      <p:sp>
        <p:nvSpPr>
          <p:cNvPr id="46" name="TextBox 34"/>
          <p:cNvSpPr txBox="1"/>
          <p:nvPr/>
        </p:nvSpPr>
        <p:spPr>
          <a:xfrm>
            <a:off x="5008334" y="3533560"/>
            <a:ext cx="5001832" cy="796455"/>
          </a:xfrm>
          <a:prstGeom prst="rect">
            <a:avLst/>
          </a:prstGeom>
          <a:noFill/>
        </p:spPr>
        <p:txBody>
          <a:bodyPr wrap="square" lIns="75520" tIns="37760" rIns="75520" bIns="37760" rtlCol="0">
            <a:spAutoFit/>
          </a:bodyPr>
          <a:lstStyle/>
          <a:p>
            <a:pPr>
              <a:lnSpc>
                <a:spcPct val="130000"/>
              </a:lnSpc>
            </a:pPr>
            <a:r>
              <a:rPr lang="zh-CN" altLang="en-US" dirty="0" smtClean="0">
                <a:solidFill>
                  <a:sysClr val="windowText" lastClr="000000"/>
                </a:solidFill>
                <a:latin typeface="微软雅黑" pitchFamily="34" charset="-122"/>
                <a:ea typeface="微软雅黑" pitchFamily="34" charset="-122"/>
              </a:rPr>
              <a:t>蜂窝移动信号需要</a:t>
            </a:r>
            <a:r>
              <a:rPr lang="zh-CN" altLang="en-US" dirty="0">
                <a:solidFill>
                  <a:sysClr val="windowText" lastClr="000000"/>
                </a:solidFill>
                <a:latin typeface="微软雅黑" pitchFamily="34" charset="-122"/>
                <a:ea typeface="微软雅黑" pitchFamily="34" charset="-122"/>
              </a:rPr>
              <a:t>一种新</a:t>
            </a:r>
            <a:r>
              <a:rPr lang="zh-CN" altLang="en-US" dirty="0" smtClean="0">
                <a:solidFill>
                  <a:sysClr val="windowText" lastClr="000000"/>
                </a:solidFill>
                <a:latin typeface="微软雅黑" pitchFamily="34" charset="-122"/>
                <a:ea typeface="微软雅黑" pitchFamily="34" charset="-122"/>
              </a:rPr>
              <a:t>的理论模型与人体运动建立联系</a:t>
            </a:r>
            <a:endParaRPr lang="zh-CN" altLang="en-US" dirty="0">
              <a:solidFill>
                <a:sysClr val="windowText" lastClr="000000"/>
              </a:solidFill>
              <a:latin typeface="微软雅黑" pitchFamily="34" charset="-122"/>
              <a:ea typeface="微软雅黑" pitchFamily="34" charset="-122"/>
            </a:endParaRPr>
          </a:p>
        </p:txBody>
      </p:sp>
      <p:sp>
        <p:nvSpPr>
          <p:cNvPr id="47" name="矩形 46"/>
          <p:cNvSpPr/>
          <p:nvPr/>
        </p:nvSpPr>
        <p:spPr>
          <a:xfrm>
            <a:off x="4829697" y="4778156"/>
            <a:ext cx="5260199" cy="1189025"/>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48" name="矩形 47"/>
          <p:cNvSpPr/>
          <p:nvPr/>
        </p:nvSpPr>
        <p:spPr>
          <a:xfrm>
            <a:off x="5517579" y="4601979"/>
            <a:ext cx="3875245" cy="38210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dirty="0" smtClean="0">
                <a:latin typeface="微软雅黑" pitchFamily="34" charset="-122"/>
                <a:ea typeface="微软雅黑" pitchFamily="34" charset="-122"/>
              </a:rPr>
              <a:t>新型感知方式</a:t>
            </a:r>
            <a:endParaRPr lang="zh-CN" altLang="en-US" dirty="0">
              <a:latin typeface="微软雅黑" pitchFamily="34" charset="-122"/>
              <a:ea typeface="微软雅黑" pitchFamily="34" charset="-122"/>
            </a:endParaRPr>
          </a:p>
        </p:txBody>
      </p:sp>
      <p:sp>
        <p:nvSpPr>
          <p:cNvPr id="49" name="TextBox 37"/>
          <p:cNvSpPr txBox="1"/>
          <p:nvPr/>
        </p:nvSpPr>
        <p:spPr>
          <a:xfrm>
            <a:off x="5008334" y="5017475"/>
            <a:ext cx="5001832" cy="796455"/>
          </a:xfrm>
          <a:prstGeom prst="rect">
            <a:avLst/>
          </a:prstGeom>
          <a:noFill/>
        </p:spPr>
        <p:txBody>
          <a:bodyPr wrap="square" lIns="75520" tIns="37760" rIns="75520" bIns="37760" rtlCol="0">
            <a:spAutoFit/>
          </a:bodyPr>
          <a:lstStyle/>
          <a:p>
            <a:pPr>
              <a:lnSpc>
                <a:spcPct val="130000"/>
              </a:lnSpc>
            </a:pPr>
            <a:r>
              <a:rPr lang="zh-CN" altLang="en-US" dirty="0">
                <a:solidFill>
                  <a:sysClr val="windowText" lastClr="000000"/>
                </a:solidFill>
                <a:latin typeface="微软雅黑" pitchFamily="34" charset="-122"/>
                <a:ea typeface="微软雅黑" pitchFamily="34" charset="-122"/>
              </a:rPr>
              <a:t>目前尚</a:t>
            </a:r>
            <a:r>
              <a:rPr lang="zh-CN" altLang="en-US" dirty="0" smtClean="0">
                <a:solidFill>
                  <a:sysClr val="windowText" lastClr="000000"/>
                </a:solidFill>
                <a:latin typeface="微软雅黑" pitchFamily="34" charset="-122"/>
                <a:ea typeface="微软雅黑" pitchFamily="34" charset="-122"/>
              </a:rPr>
              <a:t>没有利用蜂窝移动信号进行细粒度运动感知的研究</a:t>
            </a:r>
            <a:endParaRPr lang="zh-CN" altLang="en-US" dirty="0">
              <a:solidFill>
                <a:sysClr val="windowText" lastClr="000000"/>
              </a:solidFill>
              <a:latin typeface="微软雅黑" pitchFamily="34" charset="-122"/>
              <a:ea typeface="微软雅黑" pitchFamily="34" charset="-122"/>
            </a:endParaRPr>
          </a:p>
        </p:txBody>
      </p: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8434" y="68305"/>
            <a:ext cx="1331749" cy="606609"/>
          </a:xfrm>
          <a:prstGeom prst="rect">
            <a:avLst/>
          </a:prstGeom>
        </p:spPr>
      </p:pic>
      <p:grpSp>
        <p:nvGrpSpPr>
          <p:cNvPr id="16" name="组合 15"/>
          <p:cNvGrpSpPr/>
          <p:nvPr/>
        </p:nvGrpSpPr>
        <p:grpSpPr>
          <a:xfrm>
            <a:off x="84729" y="3858909"/>
            <a:ext cx="1533614" cy="389068"/>
            <a:chOff x="84729" y="3858909"/>
            <a:chExt cx="1533614" cy="389068"/>
          </a:xfrm>
        </p:grpSpPr>
        <p:pic>
          <p:nvPicPr>
            <p:cNvPr id="17" name="图片 16"/>
            <p:cNvPicPr>
              <a:picLocks noChangeAspect="1"/>
            </p:cNvPicPr>
            <p:nvPr/>
          </p:nvPicPr>
          <p:blipFill>
            <a:blip r:embed="rId4"/>
            <a:stretch>
              <a:fillRect/>
            </a:stretch>
          </p:blipFill>
          <p:spPr>
            <a:xfrm>
              <a:off x="84729" y="3858909"/>
              <a:ext cx="1533614" cy="389068"/>
            </a:xfrm>
            <a:prstGeom prst="rect">
              <a:avLst/>
            </a:prstGeom>
          </p:spPr>
        </p:pic>
        <p:sp>
          <p:nvSpPr>
            <p:cNvPr id="18" name="文本框 17"/>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nvPicPr>
        <p:blipFill>
          <a:blip r:embed="rId3"/>
          <a:stretch>
            <a:fillRect/>
          </a:stretch>
        </p:blipFill>
        <p:spPr>
          <a:xfrm>
            <a:off x="1953812" y="1900512"/>
            <a:ext cx="8743518" cy="4405721"/>
          </a:xfrm>
          <a:prstGeom prst="rect">
            <a:avLst/>
          </a:prstGeom>
        </p:spPr>
      </p:pic>
      <p:sp>
        <p:nvSpPr>
          <p:cNvPr id="8" name="矩形 7"/>
          <p:cNvSpPr/>
          <p:nvPr/>
        </p:nvSpPr>
        <p:spPr>
          <a:xfrm>
            <a:off x="7642329" y="1860482"/>
            <a:ext cx="4734878" cy="1477328"/>
          </a:xfrm>
          <a:prstGeom prst="rect">
            <a:avLst/>
          </a:prstGeom>
        </p:spPr>
        <p:txBody>
          <a:bodyPr wrap="square">
            <a:spAutoFit/>
          </a:bodyPr>
          <a:lstStyle/>
          <a:p>
            <a:pPr>
              <a:lnSpc>
                <a:spcPct val="125000"/>
              </a:lnSpc>
            </a:pP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基</a:t>
            </a:r>
            <a:r>
              <a:rPr lang="zh-CN" altLang="zh-CN" sz="2400" dirty="0">
                <a:latin typeface="黑体" panose="02010609060101010101" pitchFamily="49" charset="-122"/>
                <a:ea typeface="黑体" panose="02010609060101010101" pitchFamily="49" charset="-122"/>
              </a:rPr>
              <a:t>站基频选择</a:t>
            </a: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4</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滤波处理</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信号验证     </a:t>
            </a:r>
            <a:r>
              <a:rPr lang="en-US" altLang="zh-CN" sz="2400" dirty="0" smtClean="0">
                <a:latin typeface="黑体" panose="02010609060101010101" pitchFamily="49" charset="-122"/>
                <a:ea typeface="黑体" panose="02010609060101010101" pitchFamily="49" charset="-122"/>
              </a:rPr>
              <a:t>5</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复信号转换</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下采样处理</a:t>
            </a:r>
            <a:endParaRPr lang="en-US" altLang="zh-CN" sz="2400" dirty="0">
              <a:latin typeface="黑体" panose="02010609060101010101" pitchFamily="49" charset="-122"/>
              <a:ea typeface="黑体" panose="02010609060101010101" pitchFamily="49" charset="-122"/>
            </a:endParaRPr>
          </a:p>
        </p:txBody>
      </p:sp>
      <p:sp>
        <p:nvSpPr>
          <p:cNvPr id="5" name="矩形 4"/>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信号处理</a:t>
            </a:r>
            <a:endParaRPr lang="zh-CN" altLang="en-US" sz="2800" dirty="0">
              <a:latin typeface="黑体" panose="02010609060101010101" pitchFamily="49" charset="-122"/>
              <a:ea typeface="黑体" panose="02010609060101010101" pitchFamily="49" charset="-122"/>
            </a:endParaRPr>
          </a:p>
        </p:txBody>
      </p:sp>
      <p:grpSp>
        <p:nvGrpSpPr>
          <p:cNvPr id="6" name="组合 5"/>
          <p:cNvGrpSpPr/>
          <p:nvPr/>
        </p:nvGrpSpPr>
        <p:grpSpPr>
          <a:xfrm>
            <a:off x="84729" y="3858909"/>
            <a:ext cx="1533614" cy="389068"/>
            <a:chOff x="84729" y="3858909"/>
            <a:chExt cx="1533614" cy="389068"/>
          </a:xfrm>
        </p:grpSpPr>
        <p:pic>
          <p:nvPicPr>
            <p:cNvPr id="7" name="图片 6"/>
            <p:cNvPicPr>
              <a:picLocks noChangeAspect="1"/>
            </p:cNvPicPr>
            <p:nvPr/>
          </p:nvPicPr>
          <p:blipFill>
            <a:blip r:embed="rId4"/>
            <a:stretch>
              <a:fillRect/>
            </a:stretch>
          </p:blipFill>
          <p:spPr>
            <a:xfrm>
              <a:off x="84729" y="3858909"/>
              <a:ext cx="1533614" cy="389068"/>
            </a:xfrm>
            <a:prstGeom prst="rect">
              <a:avLst/>
            </a:prstGeom>
          </p:spPr>
        </p:pic>
        <p:sp>
          <p:nvSpPr>
            <p:cNvPr id="9" name="文本框 8"/>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8715252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a:fillRect/>
          </a:stretch>
        </p:blipFill>
        <p:spPr>
          <a:xfrm>
            <a:off x="2696105" y="1795259"/>
            <a:ext cx="8572791" cy="2596515"/>
          </a:xfrm>
          <a:prstGeom prst="rect">
            <a:avLst/>
          </a:prstGeom>
        </p:spPr>
      </p:pic>
      <p:sp>
        <p:nvSpPr>
          <p:cNvPr id="2" name="矩形 1"/>
          <p:cNvSpPr/>
          <p:nvPr/>
        </p:nvSpPr>
        <p:spPr>
          <a:xfrm>
            <a:off x="2353142" y="4913477"/>
            <a:ext cx="1980029" cy="523220"/>
          </a:xfrm>
          <a:prstGeom prst="rect">
            <a:avLst/>
          </a:prstGeom>
        </p:spPr>
        <p:txBody>
          <a:bodyPr wrap="none">
            <a:spAutoFit/>
          </a:bodyPr>
          <a:lstStyle/>
          <a:p>
            <a:r>
              <a:rPr lang="zh-CN" altLang="zh-CN" sz="2800" dirty="0">
                <a:latin typeface="黑体" panose="02010609060101010101" pitchFamily="49" charset="-122"/>
                <a:ea typeface="黑体" panose="02010609060101010101" pitchFamily="49" charset="-122"/>
              </a:rPr>
              <a:t>信息是时变</a:t>
            </a:r>
            <a:endParaRPr lang="zh-CN" altLang="en-US" sz="2800" dirty="0">
              <a:latin typeface="黑体" panose="02010609060101010101" pitchFamily="49" charset="-122"/>
              <a:ea typeface="黑体" panose="02010609060101010101" pitchFamily="49" charset="-122"/>
            </a:endParaRPr>
          </a:p>
        </p:txBody>
      </p:sp>
      <p:sp>
        <p:nvSpPr>
          <p:cNvPr id="3" name="矩形 2"/>
          <p:cNvSpPr/>
          <p:nvPr/>
        </p:nvSpPr>
        <p:spPr>
          <a:xfrm>
            <a:off x="2353142" y="5829670"/>
            <a:ext cx="1980029"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传播距离远</a:t>
            </a:r>
          </a:p>
        </p:txBody>
      </p:sp>
      <p:sp>
        <p:nvSpPr>
          <p:cNvPr id="8" name="右大括号 7"/>
          <p:cNvSpPr/>
          <p:nvPr/>
        </p:nvSpPr>
        <p:spPr>
          <a:xfrm>
            <a:off x="4303487" y="4977792"/>
            <a:ext cx="399142" cy="1313543"/>
          </a:xfrm>
          <a:prstGeom prst="rightBrace">
            <a:avLst>
              <a:gd name="adj1" fmla="val 25909"/>
              <a:gd name="adj2" fmla="val 4558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p:cNvSpPr/>
          <p:nvPr/>
        </p:nvSpPr>
        <p:spPr>
          <a:xfrm>
            <a:off x="4929425" y="5309828"/>
            <a:ext cx="5570756"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传统信号</a:t>
            </a:r>
            <a:r>
              <a:rPr lang="zh-CN" altLang="zh-CN" sz="2800" dirty="0">
                <a:latin typeface="黑体" panose="02010609060101010101" pitchFamily="49" charset="-122"/>
                <a:ea typeface="黑体" panose="02010609060101010101" pitchFamily="49" charset="-122"/>
              </a:rPr>
              <a:t>反射的理论模型</a:t>
            </a:r>
            <a:r>
              <a:rPr lang="zh-CN" altLang="en-US" sz="2800" dirty="0">
                <a:latin typeface="黑体" panose="02010609060101010101" pitchFamily="49" charset="-122"/>
                <a:ea typeface="黑体" panose="02010609060101010101" pitchFamily="49" charset="-122"/>
              </a:rPr>
              <a:t>难以适用</a:t>
            </a:r>
          </a:p>
        </p:txBody>
      </p:sp>
      <p:sp>
        <p:nvSpPr>
          <p:cNvPr id="10" name="矩形 9"/>
          <p:cNvSpPr/>
          <p:nvPr/>
        </p:nvSpPr>
        <p:spPr>
          <a:xfrm>
            <a:off x="9270389" y="571699"/>
            <a:ext cx="1800493" cy="523220"/>
          </a:xfrm>
          <a:prstGeom prst="rect">
            <a:avLst/>
          </a:prstGeom>
        </p:spPr>
        <p:txBody>
          <a:bodyPr wrap="none">
            <a:spAutoFit/>
          </a:bodyPr>
          <a:lstStyle/>
          <a:p>
            <a:r>
              <a:rPr lang="en-US" altLang="zh-CN" sz="2800" dirty="0">
                <a:latin typeface="黑体" panose="02010609060101010101" pitchFamily="49" charset="-122"/>
                <a:ea typeface="黑体" panose="02010609060101010101" pitchFamily="49" charset="-122"/>
              </a:rPr>
              <a:t>GSM</a:t>
            </a:r>
            <a:r>
              <a:rPr lang="zh-CN" altLang="en-US" sz="2800" dirty="0">
                <a:latin typeface="黑体" panose="02010609060101010101" pitchFamily="49" charset="-122"/>
                <a:ea typeface="黑体" panose="02010609060101010101" pitchFamily="49" charset="-122"/>
              </a:rPr>
              <a:t>帧结构</a:t>
            </a:r>
          </a:p>
        </p:txBody>
      </p:sp>
      <p:grpSp>
        <p:nvGrpSpPr>
          <p:cNvPr id="11" name="组合 10"/>
          <p:cNvGrpSpPr/>
          <p:nvPr/>
        </p:nvGrpSpPr>
        <p:grpSpPr>
          <a:xfrm>
            <a:off x="84729" y="3858909"/>
            <a:ext cx="1533614" cy="389068"/>
            <a:chOff x="84729" y="3858909"/>
            <a:chExt cx="1533614" cy="389068"/>
          </a:xfrm>
        </p:grpSpPr>
        <p:pic>
          <p:nvPicPr>
            <p:cNvPr id="12" name="图片 11"/>
            <p:cNvPicPr>
              <a:picLocks noChangeAspect="1"/>
            </p:cNvPicPr>
            <p:nvPr/>
          </p:nvPicPr>
          <p:blipFill>
            <a:blip r:embed="rId4"/>
            <a:stretch>
              <a:fillRect/>
            </a:stretch>
          </p:blipFill>
          <p:spPr>
            <a:xfrm>
              <a:off x="84729" y="3858909"/>
              <a:ext cx="1533614" cy="389068"/>
            </a:xfrm>
            <a:prstGeom prst="rect">
              <a:avLst/>
            </a:prstGeom>
          </p:spPr>
        </p:pic>
        <p:sp>
          <p:nvSpPr>
            <p:cNvPr id="13" name="文本框 12"/>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8510360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2348187" y="1469142"/>
            <a:ext cx="5320378" cy="2567506"/>
          </a:xfrm>
          <a:prstGeom prst="rect">
            <a:avLst/>
          </a:prstGeom>
        </p:spPr>
      </p:pic>
      <p:pic>
        <p:nvPicPr>
          <p:cNvPr id="3" name="图片 2"/>
          <p:cNvPicPr>
            <a:picLocks noChangeAspect="1"/>
          </p:cNvPicPr>
          <p:nvPr/>
        </p:nvPicPr>
        <p:blipFill>
          <a:blip r:embed="rId4"/>
          <a:stretch>
            <a:fillRect/>
          </a:stretch>
        </p:blipFill>
        <p:spPr>
          <a:xfrm>
            <a:off x="2238772" y="4118709"/>
            <a:ext cx="8522223" cy="2680178"/>
          </a:xfrm>
          <a:prstGeom prst="rect">
            <a:avLst/>
          </a:prstGeom>
        </p:spPr>
      </p:pic>
      <p:sp>
        <p:nvSpPr>
          <p:cNvPr id="7" name="矩形 6"/>
          <p:cNvSpPr/>
          <p:nvPr/>
        </p:nvSpPr>
        <p:spPr>
          <a:xfrm>
            <a:off x="9270389" y="571699"/>
            <a:ext cx="1980029"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可行性研究</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8254027" y="2252871"/>
            <a:ext cx="3507553" cy="707886"/>
          </a:xfrm>
          <a:prstGeom prst="rect">
            <a:avLst/>
          </a:prstGeom>
        </p:spPr>
        <p:txBody>
          <a:bodyPr wrap="square">
            <a:spAutoFit/>
          </a:bodyPr>
          <a:lstStyle/>
          <a:p>
            <a:r>
              <a:rPr lang="zh-CN" altLang="en-US" sz="2000" dirty="0" smtClean="0">
                <a:latin typeface="黑体" panose="02010609060101010101" pitchFamily="49" charset="-122"/>
                <a:ea typeface="黑体" panose="02010609060101010101" pitchFamily="49" charset="-122"/>
              </a:rPr>
              <a:t>初步结论：人体运动可以对处理后的</a:t>
            </a:r>
            <a:r>
              <a:rPr lang="en-US" altLang="zh-CN" sz="2000" dirty="0" smtClean="0">
                <a:latin typeface="黑体" panose="02010609060101010101" pitchFamily="49" charset="-122"/>
                <a:ea typeface="黑体" panose="02010609060101010101" pitchFamily="49" charset="-122"/>
              </a:rPr>
              <a:t>GSM</a:t>
            </a:r>
            <a:r>
              <a:rPr lang="zh-CN" altLang="en-US" sz="2000" dirty="0" smtClean="0">
                <a:latin typeface="黑体" panose="02010609060101010101" pitchFamily="49" charset="-122"/>
                <a:ea typeface="黑体" panose="02010609060101010101" pitchFamily="49" charset="-122"/>
              </a:rPr>
              <a:t>信号产生明显影响</a:t>
            </a:r>
            <a:endParaRPr lang="zh-CN" altLang="en-US" sz="2000" dirty="0">
              <a:latin typeface="黑体" panose="02010609060101010101" pitchFamily="49" charset="-122"/>
              <a:ea typeface="黑体" panose="02010609060101010101" pitchFamily="49" charset="-122"/>
            </a:endParaRPr>
          </a:p>
        </p:txBody>
      </p:sp>
      <p:grpSp>
        <p:nvGrpSpPr>
          <p:cNvPr id="6" name="组合 5"/>
          <p:cNvGrpSpPr/>
          <p:nvPr/>
        </p:nvGrpSpPr>
        <p:grpSpPr>
          <a:xfrm>
            <a:off x="84729" y="3858909"/>
            <a:ext cx="1533614" cy="389068"/>
            <a:chOff x="84729" y="3858909"/>
            <a:chExt cx="1533614" cy="389068"/>
          </a:xfrm>
        </p:grpSpPr>
        <p:pic>
          <p:nvPicPr>
            <p:cNvPr id="10" name="图片 9"/>
            <p:cNvPicPr>
              <a:picLocks noChangeAspect="1"/>
            </p:cNvPicPr>
            <p:nvPr/>
          </p:nvPicPr>
          <p:blipFill>
            <a:blip r:embed="rId5"/>
            <a:stretch>
              <a:fillRect/>
            </a:stretch>
          </p:blipFill>
          <p:spPr>
            <a:xfrm>
              <a:off x="84729" y="3858909"/>
              <a:ext cx="1533614" cy="389068"/>
            </a:xfrm>
            <a:prstGeom prst="rect">
              <a:avLst/>
            </a:prstGeom>
          </p:spPr>
        </p:pic>
        <p:sp>
          <p:nvSpPr>
            <p:cNvPr id="11" name="文本框 10"/>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277" y="2061446"/>
            <a:ext cx="4403318" cy="3302486"/>
          </a:xfrm>
          <a:prstGeom prst="rect">
            <a:avLst/>
          </a:prstGeom>
        </p:spPr>
      </p:pic>
      <p:grpSp>
        <p:nvGrpSpPr>
          <p:cNvPr id="16" name="组合 15"/>
          <p:cNvGrpSpPr/>
          <p:nvPr/>
        </p:nvGrpSpPr>
        <p:grpSpPr>
          <a:xfrm>
            <a:off x="7416544" y="2039258"/>
            <a:ext cx="4419856" cy="3324674"/>
            <a:chOff x="3286572" y="1677094"/>
            <a:chExt cx="6107210" cy="4580408"/>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572" y="1677094"/>
              <a:ext cx="6107210" cy="4580408"/>
            </a:xfrm>
            <a:prstGeom prst="rect">
              <a:avLst/>
            </a:prstGeom>
          </p:spPr>
        </p:pic>
        <p:sp>
          <p:nvSpPr>
            <p:cNvPr id="10" name="文本框 9"/>
            <p:cNvSpPr txBox="1"/>
            <p:nvPr/>
          </p:nvSpPr>
          <p:spPr>
            <a:xfrm>
              <a:off x="7171710" y="3844378"/>
              <a:ext cx="1980326" cy="890451"/>
            </a:xfrm>
            <a:prstGeom prst="rect">
              <a:avLst/>
            </a:prstGeom>
            <a:noFill/>
          </p:spPr>
          <p:txBody>
            <a:bodyPr wrap="square" rtlCol="0">
              <a:spAutoFit/>
            </a:bodyPr>
            <a:lstStyle/>
            <a:p>
              <a:r>
                <a:rPr lang="en-US" altLang="zh-CN" b="1" dirty="0" smtClean="0">
                  <a:solidFill>
                    <a:srgbClr val="FFFFFF"/>
                  </a:solidFill>
                </a:rPr>
                <a:t>Torso</a:t>
              </a:r>
            </a:p>
            <a:p>
              <a:r>
                <a:rPr lang="en-US" altLang="zh-CN" b="1" dirty="0" smtClean="0">
                  <a:solidFill>
                    <a:srgbClr val="FFFFFF"/>
                  </a:solidFill>
                </a:rPr>
                <a:t>reflection</a:t>
              </a:r>
              <a:endParaRPr lang="zh-CN" altLang="en-US" b="1" dirty="0">
                <a:solidFill>
                  <a:srgbClr val="FFFFFF"/>
                </a:solidFill>
              </a:endParaRPr>
            </a:p>
          </p:txBody>
        </p:sp>
        <p:cxnSp>
          <p:nvCxnSpPr>
            <p:cNvPr id="11" name="直接箭头连接符 10"/>
            <p:cNvCxnSpPr/>
            <p:nvPr/>
          </p:nvCxnSpPr>
          <p:spPr>
            <a:xfrm flipH="1">
              <a:off x="6623815" y="4465999"/>
              <a:ext cx="645396" cy="840668"/>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098431" y="3788699"/>
              <a:ext cx="512665" cy="732977"/>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560441" y="3167078"/>
              <a:ext cx="1779736" cy="890451"/>
            </a:xfrm>
            <a:prstGeom prst="rect">
              <a:avLst/>
            </a:prstGeom>
            <a:noFill/>
          </p:spPr>
          <p:txBody>
            <a:bodyPr wrap="square" rtlCol="0">
              <a:spAutoFit/>
            </a:bodyPr>
            <a:lstStyle/>
            <a:p>
              <a:r>
                <a:rPr lang="en-US" altLang="zh-CN" b="1" dirty="0" smtClean="0">
                  <a:solidFill>
                    <a:srgbClr val="FFFFFF"/>
                  </a:solidFill>
                </a:rPr>
                <a:t>Limbs</a:t>
              </a:r>
            </a:p>
            <a:p>
              <a:r>
                <a:rPr lang="en-US" altLang="zh-CN" b="1" dirty="0" smtClean="0">
                  <a:solidFill>
                    <a:srgbClr val="FFFFFF"/>
                  </a:solidFill>
                </a:rPr>
                <a:t>reflection</a:t>
              </a:r>
              <a:endParaRPr lang="zh-CN" altLang="en-US" b="1" dirty="0">
                <a:solidFill>
                  <a:srgbClr val="FFFFFF"/>
                </a:solidFill>
              </a:endParaRPr>
            </a:p>
          </p:txBody>
        </p:sp>
        <p:cxnSp>
          <p:nvCxnSpPr>
            <p:cNvPr id="14" name="直接连接符 13"/>
            <p:cNvCxnSpPr/>
            <p:nvPr/>
          </p:nvCxnSpPr>
          <p:spPr>
            <a:xfrm flipH="1">
              <a:off x="6500878" y="2023880"/>
              <a:ext cx="14934" cy="355072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08597" y="2023880"/>
              <a:ext cx="10502" cy="355072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84729" y="3858909"/>
            <a:ext cx="1533614" cy="389068"/>
            <a:chOff x="84729" y="3858909"/>
            <a:chExt cx="1533614" cy="389068"/>
          </a:xfrm>
        </p:grpSpPr>
        <p:pic>
          <p:nvPicPr>
            <p:cNvPr id="19" name="图片 18"/>
            <p:cNvPicPr>
              <a:picLocks noChangeAspect="1"/>
            </p:cNvPicPr>
            <p:nvPr/>
          </p:nvPicPr>
          <p:blipFill>
            <a:blip r:embed="rId5"/>
            <a:stretch>
              <a:fillRect/>
            </a:stretch>
          </p:blipFill>
          <p:spPr>
            <a:xfrm>
              <a:off x="84729" y="3858909"/>
              <a:ext cx="1533614" cy="389068"/>
            </a:xfrm>
            <a:prstGeom prst="rect">
              <a:avLst/>
            </a:prstGeom>
          </p:spPr>
        </p:pic>
        <p:sp>
          <p:nvSpPr>
            <p:cNvPr id="20" name="文本框 19"/>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
        <p:nvSpPr>
          <p:cNvPr id="2" name="矩形 1"/>
          <p:cNvSpPr/>
          <p:nvPr/>
        </p:nvSpPr>
        <p:spPr>
          <a:xfrm>
            <a:off x="5294170" y="5737546"/>
            <a:ext cx="3698232"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浅绿色的部分是四肢的影响</a:t>
            </a:r>
            <a:endParaRPr lang="en-US" altLang="zh-CN" sz="2000" dirty="0">
              <a:latin typeface="黑体" panose="02010609060101010101" pitchFamily="49" charset="-122"/>
              <a:ea typeface="黑体" panose="02010609060101010101" pitchFamily="49" charset="-122"/>
            </a:endParaRPr>
          </a:p>
          <a:p>
            <a:pPr algn="ctr"/>
            <a:r>
              <a:rPr lang="zh-CN" altLang="en-US" sz="2000" dirty="0">
                <a:latin typeface="黑体" panose="02010609060101010101" pitchFamily="49" charset="-122"/>
                <a:ea typeface="黑体" panose="02010609060101010101" pitchFamily="49" charset="-122"/>
              </a:rPr>
              <a:t>明黄色部分是身体躯干的影响</a:t>
            </a:r>
          </a:p>
        </p:txBody>
      </p:sp>
      <p:sp>
        <p:nvSpPr>
          <p:cNvPr id="3" name="矩形 2"/>
          <p:cNvSpPr/>
          <p:nvPr/>
        </p:nvSpPr>
        <p:spPr>
          <a:xfrm>
            <a:off x="6008552" y="1418544"/>
            <a:ext cx="1980029"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短时傅里叶变换</a:t>
            </a:r>
          </a:p>
        </p:txBody>
      </p:sp>
      <p:sp>
        <p:nvSpPr>
          <p:cNvPr id="4" name="右箭头 3"/>
          <p:cNvSpPr/>
          <p:nvPr/>
        </p:nvSpPr>
        <p:spPr>
          <a:xfrm>
            <a:off x="6243823" y="1948960"/>
            <a:ext cx="1509486" cy="2249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3510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srcRect b="14718"/>
          <a:stretch/>
        </p:blipFill>
        <p:spPr>
          <a:xfrm>
            <a:off x="1916897" y="1970593"/>
            <a:ext cx="10166189" cy="2935235"/>
          </a:xfrm>
          <a:prstGeom prst="rect">
            <a:avLst/>
          </a:prstGeom>
        </p:spPr>
      </p:pic>
      <p:sp>
        <p:nvSpPr>
          <p:cNvPr id="2" name="文本框 1"/>
          <p:cNvSpPr txBox="1"/>
          <p:nvPr/>
        </p:nvSpPr>
        <p:spPr>
          <a:xfrm>
            <a:off x="2989942" y="4905828"/>
            <a:ext cx="933994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深</a:t>
            </a:r>
            <a:r>
              <a:rPr lang="zh-CN" altLang="en-US" dirty="0" smtClean="0">
                <a:latin typeface="黑体" panose="02010609060101010101" pitchFamily="49" charset="-122"/>
                <a:ea typeface="黑体" panose="02010609060101010101" pitchFamily="49" charset="-122"/>
              </a:rPr>
              <a:t>蹲信号序列</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两个深蹲上的阶段分解图         四个阶段的振幅分布</a:t>
            </a: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9270389" y="571699"/>
            <a:ext cx="1620957"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定量分析</a:t>
            </a:r>
            <a:endParaRPr lang="zh-CN" altLang="en-US" sz="2800" dirty="0">
              <a:latin typeface="黑体" panose="02010609060101010101" pitchFamily="49" charset="-122"/>
              <a:ea typeface="黑体" panose="02010609060101010101" pitchFamily="49" charset="-122"/>
            </a:endParaRPr>
          </a:p>
        </p:txBody>
      </p:sp>
      <p:grpSp>
        <p:nvGrpSpPr>
          <p:cNvPr id="7" name="组合 6"/>
          <p:cNvGrpSpPr/>
          <p:nvPr/>
        </p:nvGrpSpPr>
        <p:grpSpPr>
          <a:xfrm>
            <a:off x="84729" y="3858909"/>
            <a:ext cx="1533614" cy="389068"/>
            <a:chOff x="84729" y="3858909"/>
            <a:chExt cx="1533614" cy="389068"/>
          </a:xfrm>
        </p:grpSpPr>
        <p:pic>
          <p:nvPicPr>
            <p:cNvPr id="8" name="图片 7"/>
            <p:cNvPicPr>
              <a:picLocks noChangeAspect="1"/>
            </p:cNvPicPr>
            <p:nvPr/>
          </p:nvPicPr>
          <p:blipFill>
            <a:blip r:embed="rId4"/>
            <a:stretch>
              <a:fillRect/>
            </a:stretch>
          </p:blipFill>
          <p:spPr>
            <a:xfrm>
              <a:off x="84729" y="3858909"/>
              <a:ext cx="1533614" cy="389068"/>
            </a:xfrm>
            <a:prstGeom prst="rect">
              <a:avLst/>
            </a:prstGeom>
          </p:spPr>
        </p:pic>
        <p:sp>
          <p:nvSpPr>
            <p:cNvPr id="9" name="文本框 8"/>
            <p:cNvSpPr txBox="1"/>
            <p:nvPr/>
          </p:nvSpPr>
          <p:spPr>
            <a:xfrm>
              <a:off x="364356" y="3896017"/>
              <a:ext cx="996976"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系统评估</a:t>
              </a:r>
              <a:endParaRPr lang="zh-CN" altLang="en-US" sz="1600" dirty="0">
                <a:latin typeface="微软雅黑" panose="020B0503020204020204" pitchFamily="34" charset="-122"/>
                <a:ea typeface="微软雅黑" panose="020B0503020204020204" pitchFamily="34" charset="-122"/>
              </a:endParaRPr>
            </a:p>
          </p:txBody>
        </p:sp>
      </p:grpSp>
      <p:sp>
        <p:nvSpPr>
          <p:cNvPr id="3" name="矩形 2"/>
          <p:cNvSpPr/>
          <p:nvPr/>
        </p:nvSpPr>
        <p:spPr>
          <a:xfrm>
            <a:off x="2048298" y="5580674"/>
            <a:ext cx="11459029" cy="707886"/>
          </a:xfrm>
          <a:prstGeom prst="rect">
            <a:avLst/>
          </a:prstGeom>
        </p:spPr>
        <p:txBody>
          <a:bodyPr wrap="square">
            <a:spAutoFit/>
          </a:bodyPr>
          <a:lstStyle/>
          <a:p>
            <a:r>
              <a:rPr lang="en-US" altLang="zh-CN" sz="2000" dirty="0" smtClean="0">
                <a:latin typeface="黑体" panose="02010609060101010101" pitchFamily="49" charset="-122"/>
                <a:ea typeface="黑体" panose="02010609060101010101" pitchFamily="49" charset="-122"/>
              </a:rPr>
              <a:t>Q1</a:t>
            </a:r>
            <a:r>
              <a:rPr lang="zh-CN" altLang="en-US" sz="2000" dirty="0" smtClean="0">
                <a:latin typeface="黑体" panose="02010609060101010101" pitchFamily="49" charset="-122"/>
                <a:ea typeface="黑体" panose="02010609060101010101" pitchFamily="49" charset="-122"/>
              </a:rPr>
              <a:t>：同样</a:t>
            </a:r>
            <a:r>
              <a:rPr lang="zh-CN" altLang="en-US" sz="2000" dirty="0">
                <a:latin typeface="黑体" panose="02010609060101010101" pitchFamily="49" charset="-122"/>
                <a:ea typeface="黑体" panose="02010609060101010101" pitchFamily="49" charset="-122"/>
              </a:rPr>
              <a:t>都是静态阶段（身体保持不动），𝑃</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阶段和𝑃</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阶段的</a:t>
            </a:r>
            <a:r>
              <a:rPr lang="zh-CN" altLang="en-US" sz="2000" dirty="0" smtClean="0">
                <a:latin typeface="黑体" panose="02010609060101010101" pitchFamily="49" charset="-122"/>
                <a:ea typeface="黑体" panose="02010609060101010101" pitchFamily="49" charset="-122"/>
              </a:rPr>
              <a:t>平均幅</a:t>
            </a:r>
            <a:r>
              <a:rPr lang="zh-CN" altLang="en-US" sz="2000" dirty="0">
                <a:latin typeface="黑体" panose="02010609060101010101" pitchFamily="49" charset="-122"/>
                <a:ea typeface="黑体" panose="02010609060101010101" pitchFamily="49" charset="-122"/>
              </a:rPr>
              <a:t>值存在明显差异？ </a:t>
            </a:r>
            <a:endParaRPr lang="en-US" altLang="zh-CN" sz="2000" dirty="0">
              <a:latin typeface="黑体" panose="02010609060101010101" pitchFamily="49" charset="-122"/>
              <a:ea typeface="黑体" panose="02010609060101010101" pitchFamily="49" charset="-122"/>
            </a:endParaRPr>
          </a:p>
          <a:p>
            <a:r>
              <a:rPr lang="en-US" altLang="zh-CN" sz="2000" dirty="0" smtClean="0">
                <a:latin typeface="黑体" panose="02010609060101010101" pitchFamily="49" charset="-122"/>
                <a:ea typeface="黑体" panose="02010609060101010101" pitchFamily="49" charset="-122"/>
              </a:rPr>
              <a:t>Q2</a:t>
            </a:r>
            <a:r>
              <a:rPr lang="zh-CN" altLang="en-US" sz="2000" dirty="0">
                <a:latin typeface="黑体" panose="02010609060101010101" pitchFamily="49" charset="-122"/>
                <a:ea typeface="黑体" panose="02010609060101010101" pitchFamily="49" charset="-122"/>
              </a:rPr>
              <a:t>：下采样序列的包络与深蹲的四个阶段起伏一致的原因是什么？</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4646437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21413</TotalTime>
  <Words>2762</Words>
  <Application>Microsoft Office PowerPoint</Application>
  <PresentationFormat>宽屏</PresentationFormat>
  <Paragraphs>297</Paragraphs>
  <Slides>33</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 Unicode MS</vt:lpstr>
      <vt:lpstr>黑体</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毕业答辩类</dc:title>
  <dc:subject>RP</dc:subject>
  <dc:creator>Yue</dc:creator>
  <cp:keywords>RP</cp:keywords>
  <dc:description>RP</dc:description>
  <cp:lastModifiedBy>xu yue</cp:lastModifiedBy>
  <cp:revision>254</cp:revision>
  <dcterms:created xsi:type="dcterms:W3CDTF">2018-03-09T07:37:07Z</dcterms:created>
  <dcterms:modified xsi:type="dcterms:W3CDTF">2020-05-22T22:46:58Z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